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4"/>
  </p:notesMasterIdLst>
  <p:handoutMasterIdLst>
    <p:handoutMasterId r:id="rId95"/>
  </p:handout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8" r:id="rId9"/>
    <p:sldId id="269" r:id="rId10"/>
    <p:sldId id="270" r:id="rId11"/>
    <p:sldId id="277" r:id="rId12"/>
    <p:sldId id="273" r:id="rId13"/>
    <p:sldId id="274" r:id="rId14"/>
    <p:sldId id="275" r:id="rId15"/>
    <p:sldId id="276" r:id="rId16"/>
    <p:sldId id="296" r:id="rId17"/>
    <p:sldId id="297" r:id="rId18"/>
    <p:sldId id="298" r:id="rId19"/>
    <p:sldId id="299" r:id="rId20"/>
    <p:sldId id="300" r:id="rId21"/>
    <p:sldId id="295" r:id="rId22"/>
    <p:sldId id="279" r:id="rId23"/>
    <p:sldId id="280" r:id="rId24"/>
    <p:sldId id="281" r:id="rId25"/>
    <p:sldId id="283" r:id="rId26"/>
    <p:sldId id="282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301" r:id="rId39"/>
    <p:sldId id="303" r:id="rId40"/>
    <p:sldId id="302" r:id="rId41"/>
    <p:sldId id="304" r:id="rId42"/>
    <p:sldId id="305" r:id="rId43"/>
    <p:sldId id="326" r:id="rId44"/>
    <p:sldId id="328" r:id="rId45"/>
    <p:sldId id="265" r:id="rId46"/>
    <p:sldId id="306" r:id="rId47"/>
    <p:sldId id="307" r:id="rId48"/>
    <p:sldId id="308" r:id="rId49"/>
    <p:sldId id="309" r:id="rId50"/>
    <p:sldId id="310" r:id="rId51"/>
    <p:sldId id="311" r:id="rId52"/>
    <p:sldId id="313" r:id="rId53"/>
    <p:sldId id="314" r:id="rId54"/>
    <p:sldId id="315" r:id="rId55"/>
    <p:sldId id="316" r:id="rId56"/>
    <p:sldId id="317" r:id="rId57"/>
    <p:sldId id="319" r:id="rId58"/>
    <p:sldId id="318" r:id="rId59"/>
    <p:sldId id="330" r:id="rId60"/>
    <p:sldId id="329" r:id="rId61"/>
    <p:sldId id="320" r:id="rId62"/>
    <p:sldId id="321" r:id="rId63"/>
    <p:sldId id="322" r:id="rId64"/>
    <p:sldId id="331" r:id="rId65"/>
    <p:sldId id="323" r:id="rId66"/>
    <p:sldId id="332" r:id="rId67"/>
    <p:sldId id="333" r:id="rId68"/>
    <p:sldId id="334" r:id="rId69"/>
    <p:sldId id="337" r:id="rId70"/>
    <p:sldId id="335" r:id="rId71"/>
    <p:sldId id="338" r:id="rId72"/>
    <p:sldId id="339" r:id="rId73"/>
    <p:sldId id="340" r:id="rId74"/>
    <p:sldId id="341" r:id="rId75"/>
    <p:sldId id="342" r:id="rId76"/>
    <p:sldId id="343" r:id="rId77"/>
    <p:sldId id="344" r:id="rId78"/>
    <p:sldId id="345" r:id="rId79"/>
    <p:sldId id="336" r:id="rId80"/>
    <p:sldId id="346" r:id="rId81"/>
    <p:sldId id="347" r:id="rId82"/>
    <p:sldId id="348" r:id="rId83"/>
    <p:sldId id="349" r:id="rId84"/>
    <p:sldId id="350" r:id="rId85"/>
    <p:sldId id="351" r:id="rId86"/>
    <p:sldId id="352" r:id="rId87"/>
    <p:sldId id="325" r:id="rId88"/>
    <p:sldId id="324" r:id="rId89"/>
    <p:sldId id="312" r:id="rId90"/>
    <p:sldId id="264" r:id="rId91"/>
    <p:sldId id="262" r:id="rId92"/>
    <p:sldId id="263" r:id="rId93"/>
  </p:sldIdLst>
  <p:sldSz cx="12192000" cy="6858000"/>
  <p:notesSz cx="6858000" cy="9144000"/>
  <p:defaultTextStyle>
    <a:defPPr rtl="0"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67B3B3-415E-3767-95BE-72C090764EAD}" v="2446" dt="2024-10-07T23:34:43.4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024" autoAdjust="0"/>
    <p:restoredTop sz="94989" autoAdjust="0"/>
  </p:normalViewPr>
  <p:slideViewPr>
    <p:cSldViewPr snapToGrid="0">
      <p:cViewPr varScale="1">
        <p:scale>
          <a:sx n="87" d="100"/>
          <a:sy n="87" d="100"/>
        </p:scale>
        <p:origin x="-389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="" xmlns:a16="http://schemas.microsoft.com/office/drawing/2014/main" id="{419F53EA-F482-478C-A149-AC1FFE07C7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C2DD54A1-E3D8-4068-A21E-CA4F310DB0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C7FF3D-C5F5-4AC3-8F18-E8B53B43BF30}" type="datetime1">
              <a:rPr lang="fr-FR" smtClean="0"/>
              <a:pPr/>
              <a:t>15/01/2025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54AAA2CD-8B31-40E2-9C28-63CE51E7F9F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26FABA94-0B94-490D-822B-7DC6B3A9E4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B8D298-A79E-416D-8301-EE0BFB96C44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2680814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DEC79-C634-472A-AE71-2FB2E246F3A4}" type="datetime1">
              <a:rPr lang="fr-FR" smtClean="0"/>
              <a:pPr/>
              <a:t>15/01/2025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noProof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1D08-A544-4DEF-9451-4774D4FA6D9C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="" xmlns:p14="http://schemas.microsoft.com/office/powerpoint/2010/main" val="37818843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61D08-A544-4DEF-9451-4774D4FA6D9C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023272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rtlCol="0" anchor="b">
            <a:normAutofit/>
          </a:bodyPr>
          <a:lstStyle>
            <a:lvl1pPr algn="l">
              <a:defRPr sz="66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 rtlCol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CB228C-EF1F-4920-9494-709A53769A52}" type="datetime1">
              <a:rPr lang="fr-FR" noProof="0" smtClean="0"/>
              <a:pPr rtl="0"/>
              <a:t>15/01/2025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15" name="Connecteur droit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 rtlCol="0" anchor="t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5E078CC-60ED-4E98-BE8B-D9F158CDA348}" type="datetime1">
              <a:rPr lang="fr-FR" noProof="0" smtClean="0"/>
              <a:pPr rtl="0"/>
              <a:t>15/01/2025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33" name="Connecteur droit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454239" y="3806195"/>
            <a:ext cx="8630446" cy="1012929"/>
          </a:xfrm>
        </p:spPr>
        <p:txBody>
          <a:bodyPr tIns="91440" rtlCol="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82946FF-A091-47C4-B909-49247B84F023}" type="datetime1">
              <a:rPr lang="fr-FR" noProof="0" smtClean="0"/>
              <a:pPr rtl="0"/>
              <a:t>15/01/2025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15" name="Connecteur droit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1447331" y="2010878"/>
            <a:ext cx="4645152" cy="3448595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413771" y="2017343"/>
            <a:ext cx="4645152" cy="3441520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13F872-B07E-4D3D-9FF5-95882E508B02}" type="datetime1">
              <a:rPr lang="fr-FR" noProof="0" smtClean="0"/>
              <a:pPr rtl="0"/>
              <a:t>15/01/2025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35" name="Connecteur droit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447191" y="2019549"/>
            <a:ext cx="4645152" cy="801943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1447191" y="2824269"/>
            <a:ext cx="4645152" cy="2644457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6412362" y="2023003"/>
            <a:ext cx="4645152" cy="802237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412362" y="2821491"/>
            <a:ext cx="4645152" cy="2637371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6CF3E7-8327-4338-819B-EA552EED6D71}" type="datetime1">
              <a:rPr lang="fr-FR" noProof="0" smtClean="0"/>
              <a:pPr rtl="0"/>
              <a:t>15/01/2025</a:t>
            </a:fld>
            <a:endParaRPr lang="fr-FR" noProof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29" name="Connecteur droit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99657E-0662-4D79-8828-DA9139323C80}" type="datetime1">
              <a:rPr lang="fr-FR" noProof="0" smtClean="0"/>
              <a:pPr rtl="0"/>
              <a:t>15/01/2025</a:t>
            </a:fld>
            <a:endParaRPr lang="fr-FR" noProof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25" name="Connecteur droit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18AFE6F-10DA-46C3-A49E-27F68F071EC8}" type="datetime1">
              <a:rPr lang="fr-FR" noProof="0" smtClean="0"/>
              <a:pPr rtl="0"/>
              <a:t>15/01/2025</a:t>
            </a:fld>
            <a:endParaRPr lang="fr-FR" noProof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rtlCol="0" anchor="b">
            <a:normAutofit/>
          </a:bodyPr>
          <a:lstStyle>
            <a:lvl1pPr algn="l">
              <a:defRPr sz="24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043714" y="798974"/>
            <a:ext cx="6012470" cy="4658826"/>
          </a:xfrm>
        </p:spPr>
        <p:txBody>
          <a:bodyPr rtlCol="0" anchor="ctr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1444671" y="3205491"/>
            <a:ext cx="3275013" cy="2248181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EF6281-5ACC-43E8-B61C-C1BECF115942}" type="datetime1">
              <a:rPr lang="fr-FR" noProof="0" smtClean="0"/>
              <a:pPr rtl="0"/>
              <a:t>15/01/2025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17" name="Connecteur droit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’imag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1450329" y="3145992"/>
            <a:ext cx="5524404" cy="2003742"/>
          </a:xfrm>
        </p:spPr>
        <p:txBody>
          <a:bodyPr rtlCol="0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3DFC6E80-1E63-44AB-A42A-92EC9C13D265}" type="datetime1">
              <a:rPr lang="fr-FR" noProof="0" smtClean="0"/>
              <a:pPr rtl="0"/>
              <a:t>15/01/2025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31" name="Connecteur droit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C7854F-F5D8-4DF9-88AF-B95C867C07E6}" type="datetime1">
              <a:rPr lang="fr-FR" noProof="0" smtClean="0"/>
              <a:pPr rtl="0"/>
              <a:t>15/01/2025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26" name="Connecteur droit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 hasCustomPrompt="1"/>
          </p:nvPr>
        </p:nvSpPr>
        <p:spPr>
          <a:xfrm>
            <a:off x="1444672" y="798973"/>
            <a:ext cx="7828830" cy="4659889"/>
          </a:xfrm>
        </p:spPr>
        <p:txBody>
          <a:bodyPr vert="eaVert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0BB2E1-6F74-4D9D-B390-DC6360267DF6}" type="datetime1">
              <a:rPr lang="fr-FR" noProof="0" smtClean="0"/>
              <a:pPr rtl="0"/>
              <a:t>15/01/2025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15" name="Connecteur droit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C99894C-1F98-4697-B9D6-894BE514B1DC}" type="datetime1">
              <a:rPr lang="fr-FR" noProof="0" smtClean="0"/>
              <a:pPr rtl="0"/>
              <a:t>15/01/2025</a:t>
            </a:fld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rtl="0"/>
            <a:fld id="{6D22F896-40B5-4ADD-8801-0D06FADFA095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cxnSp>
        <p:nvCxnSpPr>
          <p:cNvPr id="10" name="Connecteur droit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ypescriptlang.org/play/" TargetMode="External"/><Relationship Id="rId2" Type="http://schemas.openxmlformats.org/officeDocument/2006/relationships/hyperlink" Target="https://nodejs.org/en/download/package-manager/curren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de.visualstudio.com/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://localhost:4200/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hyperlink" Target="mailto:jrlelonyaka@gmail.com/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="" xmlns:a16="http://schemas.microsoft.com/office/drawing/2014/main" id="{8D095B41-7312-4603-9F0F-93387C3531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4">
            <a:extLst>
              <a:ext uri="{FF2B5EF4-FFF2-40B4-BE49-F238E27FC236}">
                <a16:creationId xmlns="" xmlns:a16="http://schemas.microsoft.com/office/drawing/2014/main" id="{B35DE884-C5EC-B1DA-7320-E1BA505F08E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rcRect t="2510" r="-1" b="13532"/>
          <a:stretch/>
        </p:blipFill>
        <p:spPr>
          <a:xfrm>
            <a:off x="305" y="10"/>
            <a:ext cx="12191695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1042C936-444C-4F0D-9737-291EAFE1E7E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rtlCol="0">
            <a:normAutofit/>
          </a:bodyPr>
          <a:lstStyle/>
          <a:p>
            <a:r>
              <a:rPr lang="fr-FR" dirty="0"/>
              <a:t>Formation ANGULAR </a:t>
            </a:r>
            <a:r>
              <a:rPr lang="fr-FR" dirty="0" smtClean="0"/>
              <a:t>2025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vert="horz" lIns="91440" tIns="91440" rIns="91440" bIns="91440" rtlCol="0">
            <a:normAutofit/>
          </a:bodyPr>
          <a:lstStyle/>
          <a:p>
            <a:r>
              <a:rPr lang="fr-FR" dirty="0"/>
              <a:t>MR LELO NYAKA</a:t>
            </a:r>
          </a:p>
          <a:p>
            <a:r>
              <a:rPr lang="fr-FR" dirty="0" err="1"/>
              <a:t>Ingenieur</a:t>
            </a:r>
            <a:r>
              <a:rPr lang="fr-FR" dirty="0"/>
              <a:t> d'</a:t>
            </a:r>
            <a:r>
              <a:rPr lang="fr-FR" dirty="0" err="1"/>
              <a:t>etude</a:t>
            </a:r>
            <a:r>
              <a:rPr lang="fr-FR" dirty="0"/>
              <a:t> et de </a:t>
            </a:r>
            <a:r>
              <a:rPr lang="fr-FR" dirty="0" err="1"/>
              <a:t>developpement</a:t>
            </a:r>
            <a:r>
              <a:rPr lang="fr-FR" dirty="0"/>
              <a:t> (chef de projet)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B61C4D9F-F4AF-4ED2-9310-56EB2E19C0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2417780" y="3528543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419FDB25-3050-4009-9806-3000DDD1C08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8063EF0F-7BC0-4CFB-AB98-20A8DD91D70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2863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59D9809-DE12-8DEF-CD78-5362A0916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grands axes de la formation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C9BE1F3-D56C-4A4E-9949-17CB17E352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Définitions</a:t>
            </a:r>
          </a:p>
          <a:p>
            <a:r>
              <a:rPr lang="fr-FR" dirty="0"/>
              <a:t>Les versions d'</a:t>
            </a:r>
            <a:r>
              <a:rPr lang="fr-FR" dirty="0" err="1"/>
              <a:t>angular</a:t>
            </a:r>
          </a:p>
          <a:p>
            <a:r>
              <a:rPr lang="fr-FR" dirty="0" err="1" smtClean="0"/>
              <a:t>RxJs</a:t>
            </a:r>
            <a:endParaRPr lang="fr-FR" dirty="0" smtClean="0"/>
          </a:p>
          <a:p>
            <a:r>
              <a:rPr lang="fr-FR" dirty="0" err="1" smtClean="0"/>
              <a:t>HttpClient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37868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59D9809-DE12-8DEF-CD78-5362A0916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Definitions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C9BE1F3-D56C-4A4E-9949-17CB17E352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>
                <a:ea typeface="+mn-lt"/>
                <a:cs typeface="+mn-lt"/>
              </a:rPr>
              <a:t>Angular</a:t>
            </a:r>
            <a:r>
              <a:rPr lang="fr-FR" dirty="0">
                <a:ea typeface="+mn-lt"/>
                <a:cs typeface="+mn-lt"/>
              </a:rPr>
              <a:t> est un </a:t>
            </a:r>
            <a:r>
              <a:rPr lang="fr-FR" dirty="0" err="1">
                <a:ea typeface="+mn-lt"/>
                <a:cs typeface="+mn-lt"/>
              </a:rPr>
              <a:t>framework</a:t>
            </a:r>
            <a:r>
              <a:rPr lang="fr-FR" dirty="0">
                <a:ea typeface="+mn-lt"/>
                <a:cs typeface="+mn-lt"/>
              </a:rPr>
              <a:t> JavaScript </a:t>
            </a:r>
            <a:r>
              <a:rPr lang="fr-FR" dirty="0" err="1">
                <a:ea typeface="+mn-lt"/>
                <a:cs typeface="+mn-lt"/>
              </a:rPr>
              <a:t>front-end</a:t>
            </a:r>
            <a:r>
              <a:rPr lang="fr-FR" dirty="0">
                <a:ea typeface="+mn-lt"/>
                <a:cs typeface="+mn-lt"/>
              </a:rPr>
              <a:t> open source.</a:t>
            </a:r>
            <a:endParaRPr lang="fr-FR" dirty="0"/>
          </a:p>
          <a:p>
            <a:r>
              <a:rPr lang="fr-FR" dirty="0">
                <a:ea typeface="+mn-lt"/>
                <a:cs typeface="+mn-lt"/>
              </a:rPr>
              <a:t>Arrivé sur le marché en 2010 sous le nom de AngularJS et développé par Google, il est rapidement devenu un </a:t>
            </a:r>
            <a:r>
              <a:rPr lang="fr-FR" dirty="0" err="1">
                <a:ea typeface="+mn-lt"/>
                <a:cs typeface="+mn-lt"/>
              </a:rPr>
              <a:t>framework</a:t>
            </a:r>
            <a:r>
              <a:rPr lang="fr-FR" dirty="0">
                <a:ea typeface="+mn-lt"/>
                <a:cs typeface="+mn-lt"/>
              </a:rPr>
              <a:t> MVC (Model-</a:t>
            </a:r>
            <a:r>
              <a:rPr lang="fr-FR" dirty="0" err="1">
                <a:ea typeface="+mn-lt"/>
                <a:cs typeface="+mn-lt"/>
              </a:rPr>
              <a:t>View</a:t>
            </a:r>
            <a:r>
              <a:rPr lang="fr-FR" dirty="0">
                <a:ea typeface="+mn-lt"/>
                <a:cs typeface="+mn-lt"/>
              </a:rPr>
              <a:t>-Controller) très populaire</a:t>
            </a:r>
            <a:endParaRPr lang="fr-FR" dirty="0"/>
          </a:p>
          <a:p>
            <a:r>
              <a:rPr lang="fr-FR" dirty="0">
                <a:solidFill>
                  <a:srgbClr val="000000"/>
                </a:solidFill>
                <a:ea typeface="+mn-lt"/>
                <a:cs typeface="+mn-lt"/>
              </a:rPr>
              <a:t>Il utilise notamment le langage </a:t>
            </a:r>
            <a:r>
              <a:rPr lang="fr-FR" dirty="0" err="1">
                <a:solidFill>
                  <a:srgbClr val="000000"/>
                </a:solidFill>
                <a:ea typeface="+mn-lt"/>
                <a:cs typeface="+mn-lt"/>
              </a:rPr>
              <a:t>Typescript</a:t>
            </a:r>
            <a:r>
              <a:rPr lang="fr-FR" dirty="0">
                <a:solidFill>
                  <a:srgbClr val="000000"/>
                </a:solidFill>
                <a:ea typeface="+mn-lt"/>
                <a:cs typeface="+mn-lt"/>
              </a:rPr>
              <a:t> basé sur JavaScript pour ses composants et le HTML pour ses modèles dans le développement d’applications web ou mobiles.</a:t>
            </a:r>
            <a:endParaRPr lang="fr-FR" dirty="0">
              <a:solidFill>
                <a:srgbClr val="000000"/>
              </a:solidFill>
              <a:latin typeface="Gill Sans MT" panose="020B0502020104020203"/>
              <a:ea typeface="Roboto"/>
              <a:cs typeface="Roboto"/>
            </a:endParaRPr>
          </a:p>
          <a:p>
            <a:endParaRPr lang="fr-FR" dirty="0">
              <a:ea typeface="+mn-lt"/>
              <a:cs typeface="+mn-lt"/>
            </a:endParaRP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57566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4B050D4-6D36-B1A1-4877-4B1667F93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Definitions</a:t>
            </a:r>
            <a:endParaRPr lang="fr-FR" dirty="0"/>
          </a:p>
        </p:txBody>
      </p:sp>
      <p:pic>
        <p:nvPicPr>
          <p:cNvPr id="4" name="Espace réservé du contenu 3" descr="Une image contenant texte, diagramme, capture d’écran&#10;&#10;Description générée automatiquement">
            <a:extLst>
              <a:ext uri="{FF2B5EF4-FFF2-40B4-BE49-F238E27FC236}">
                <a16:creationId xmlns="" xmlns:a16="http://schemas.microsoft.com/office/drawing/2014/main" id="{31029E5D-6532-2327-CD4A-9D87FC7102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1579" y="2068826"/>
            <a:ext cx="9603275" cy="3344424"/>
          </a:xfrm>
        </p:spPr>
      </p:pic>
    </p:spTree>
    <p:extLst>
      <p:ext uri="{BB962C8B-B14F-4D97-AF65-F5344CB8AC3E}">
        <p14:creationId xmlns="" xmlns:p14="http://schemas.microsoft.com/office/powerpoint/2010/main" val="176316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6803D8F-9E3D-9FC0-9242-D61256789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616749"/>
          </a:xfrm>
        </p:spPr>
        <p:txBody>
          <a:bodyPr/>
          <a:lstStyle/>
          <a:p>
            <a:r>
              <a:rPr lang="fr-FR" dirty="0"/>
              <a:t>LES versions d </a:t>
            </a:r>
            <a:r>
              <a:rPr lang="fr-FR" dirty="0" err="1"/>
              <a:t>angular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81CD0FE-59E5-ACA9-5451-FF5E2DAE2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02462"/>
            <a:ext cx="9819518" cy="3913991"/>
          </a:xfrm>
        </p:spPr>
        <p:txBody>
          <a:bodyPr>
            <a:normAutofit fontScale="85000" lnSpcReduction="20000"/>
          </a:bodyPr>
          <a:lstStyle/>
          <a:p>
            <a:r>
              <a:rPr lang="fr-FR" dirty="0" err="1">
                <a:ea typeface="+mn-lt"/>
                <a:cs typeface="+mn-lt"/>
              </a:rPr>
              <a:t>Angular</a:t>
            </a:r>
            <a:r>
              <a:rPr lang="fr-FR" dirty="0">
                <a:ea typeface="+mn-lt"/>
                <a:cs typeface="+mn-lt"/>
              </a:rPr>
              <a:t> 1 (</a:t>
            </a:r>
            <a:r>
              <a:rPr lang="fr-FR" dirty="0" err="1">
                <a:ea typeface="+mn-lt"/>
                <a:cs typeface="+mn-lt"/>
              </a:rPr>
              <a:t>Angular</a:t>
            </a:r>
            <a:r>
              <a:rPr lang="fr-FR" dirty="0">
                <a:ea typeface="+mn-lt"/>
                <a:cs typeface="+mn-lt"/>
              </a:rPr>
              <a:t> JS)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r-FR" dirty="0">
                <a:ea typeface="+mn-lt"/>
                <a:cs typeface="+mn-lt"/>
              </a:rPr>
              <a:t>Première version de </a:t>
            </a:r>
            <a:r>
              <a:rPr lang="fr-FR" dirty="0" err="1">
                <a:ea typeface="+mn-lt"/>
                <a:cs typeface="+mn-lt"/>
              </a:rPr>
              <a:t>Angular</a:t>
            </a:r>
            <a:r>
              <a:rPr lang="fr-FR" dirty="0">
                <a:ea typeface="+mn-lt"/>
                <a:cs typeface="+mn-lt"/>
              </a:rPr>
              <a:t> qui à été très populaire;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r-FR" dirty="0">
                <a:ea typeface="+mn-lt"/>
                <a:cs typeface="+mn-lt"/>
              </a:rPr>
              <a:t>Cette version est basée sur l’architecture MVC coté client;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r-FR" dirty="0">
                <a:ea typeface="+mn-lt"/>
                <a:cs typeface="+mn-lt"/>
              </a:rPr>
              <a:t>Les applications </a:t>
            </a:r>
            <a:r>
              <a:rPr lang="fr-FR" dirty="0" err="1">
                <a:ea typeface="+mn-lt"/>
                <a:cs typeface="+mn-lt"/>
              </a:rPr>
              <a:t>Angular</a:t>
            </a:r>
            <a:r>
              <a:rPr lang="fr-FR" dirty="0">
                <a:ea typeface="+mn-lt"/>
                <a:cs typeface="+mn-lt"/>
              </a:rPr>
              <a:t> 1 sont </a:t>
            </a:r>
            <a:r>
              <a:rPr lang="fr-FR" dirty="0" err="1">
                <a:ea typeface="+mn-lt"/>
                <a:cs typeface="+mn-lt"/>
              </a:rPr>
              <a:t>ecrite</a:t>
            </a:r>
            <a:r>
              <a:rPr lang="fr-FR" dirty="0">
                <a:ea typeface="+mn-lt"/>
                <a:cs typeface="+mn-lt"/>
              </a:rPr>
              <a:t> en Java Script.</a:t>
            </a:r>
          </a:p>
          <a:p>
            <a:r>
              <a:rPr lang="fr-FR" dirty="0" err="1">
                <a:ea typeface="+mn-lt"/>
                <a:cs typeface="+mn-lt"/>
              </a:rPr>
              <a:t>Angular</a:t>
            </a:r>
            <a:r>
              <a:rPr lang="fr-FR" dirty="0">
                <a:ea typeface="+mn-lt"/>
                <a:cs typeface="+mn-lt"/>
              </a:rPr>
              <a:t> 2 (</a:t>
            </a:r>
            <a:r>
              <a:rPr lang="fr-FR" dirty="0" err="1">
                <a:ea typeface="+mn-lt"/>
                <a:cs typeface="+mn-lt"/>
              </a:rPr>
              <a:t>Angular</a:t>
            </a:r>
            <a:r>
              <a:rPr lang="fr-FR" dirty="0">
                <a:ea typeface="+mn-lt"/>
                <a:cs typeface="+mn-lt"/>
              </a:rPr>
              <a:t>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r-FR" dirty="0">
                <a:ea typeface="+mn-lt"/>
                <a:cs typeface="+mn-lt"/>
              </a:rPr>
              <a:t>C’est une réécriture complète de </a:t>
            </a:r>
            <a:r>
              <a:rPr lang="fr-FR" dirty="0" err="1">
                <a:ea typeface="+mn-lt"/>
                <a:cs typeface="+mn-lt"/>
              </a:rPr>
              <a:t>Angular</a:t>
            </a:r>
            <a:r>
              <a:rPr lang="fr-FR" dirty="0">
                <a:ea typeface="+mn-lt"/>
                <a:cs typeface="+mn-lt"/>
              </a:rPr>
              <a:t> 1, qui se veut plus performante, mieux structurée et qui représente le futur de </a:t>
            </a:r>
            <a:r>
              <a:rPr lang="fr-FR" dirty="0" err="1">
                <a:ea typeface="+mn-lt"/>
                <a:cs typeface="+mn-lt"/>
              </a:rPr>
              <a:t>Angular</a:t>
            </a:r>
            <a:r>
              <a:rPr lang="fr-FR" dirty="0">
                <a:ea typeface="+mn-lt"/>
                <a:cs typeface="+mn-lt"/>
              </a:rPr>
              <a:t>;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r-FR" dirty="0">
                <a:ea typeface="+mn-lt"/>
                <a:cs typeface="+mn-lt"/>
              </a:rPr>
              <a:t>Cette version basée sur les composants web (Web Component);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r-FR" dirty="0">
                <a:ea typeface="+mn-lt"/>
                <a:cs typeface="+mn-lt"/>
              </a:rPr>
              <a:t>Les application </a:t>
            </a:r>
            <a:r>
              <a:rPr lang="fr-FR" dirty="0" err="1">
                <a:ea typeface="+mn-lt"/>
                <a:cs typeface="+mn-lt"/>
              </a:rPr>
              <a:t>Angular</a:t>
            </a:r>
            <a:r>
              <a:rPr lang="fr-FR" dirty="0">
                <a:ea typeface="+mn-lt"/>
                <a:cs typeface="+mn-lt"/>
              </a:rPr>
              <a:t> 2 sont écrite en Type Script qui est compilé et traduit en Java script avant d’être exécuté par les navigateurs.</a:t>
            </a:r>
          </a:p>
          <a:p>
            <a:r>
              <a:rPr lang="fr-FR" dirty="0" err="1">
                <a:ea typeface="+mn-lt"/>
                <a:cs typeface="+mn-lt"/>
              </a:rPr>
              <a:t>Angular</a:t>
            </a:r>
            <a:r>
              <a:rPr lang="fr-FR" dirty="0">
                <a:ea typeface="+mn-lt"/>
                <a:cs typeface="+mn-lt"/>
              </a:rPr>
              <a:t> 4, 5, 6, … 10,11,12,13,14,15,16,17,18 (22 mai 2024)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r-FR" dirty="0">
                <a:ea typeface="+mn-lt"/>
                <a:cs typeface="+mn-lt"/>
              </a:rPr>
              <a:t>Sont des simples mise à jour de </a:t>
            </a:r>
            <a:r>
              <a:rPr lang="fr-FR" dirty="0" err="1">
                <a:ea typeface="+mn-lt"/>
                <a:cs typeface="+mn-lt"/>
              </a:rPr>
              <a:t>Angular</a:t>
            </a:r>
            <a:r>
              <a:rPr lang="fr-FR" dirty="0">
                <a:ea typeface="+mn-lt"/>
                <a:cs typeface="+mn-lt"/>
              </a:rPr>
              <a:t> 2, avec des améliorations au niveau des performances et des modules existants;</a:t>
            </a:r>
          </a:p>
          <a:p>
            <a:pPr marL="457200" lvl="1" indent="0">
              <a:buNone/>
            </a:pPr>
            <a:endParaRPr lang="fr-FR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987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7C6E92C-6DE4-FD92-2162-2018E9D9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typescript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69167321-9D28-1982-9B0A-9510509E6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61273"/>
            <a:ext cx="9757734" cy="5005503"/>
          </a:xfrm>
        </p:spPr>
        <p:txBody>
          <a:bodyPr>
            <a:normAutofit fontScale="85000" lnSpcReduction="10000"/>
          </a:bodyPr>
          <a:lstStyle/>
          <a:p>
            <a:r>
              <a:rPr lang="fr-FR" sz="1800" dirty="0" err="1">
                <a:ea typeface="+mn-lt"/>
                <a:cs typeface="+mn-lt"/>
              </a:rPr>
              <a:t>ECMAScript</a:t>
            </a:r>
            <a:r>
              <a:rPr lang="fr-FR" sz="1800" dirty="0">
                <a:ea typeface="+mn-lt"/>
                <a:cs typeface="+mn-lt"/>
              </a:rPr>
              <a:t> : ensemble de </a:t>
            </a:r>
            <a:r>
              <a:rPr lang="fr-FR" sz="1800" dirty="0" err="1">
                <a:ea typeface="+mn-lt"/>
                <a:cs typeface="+mn-lt"/>
              </a:rPr>
              <a:t>norms</a:t>
            </a:r>
            <a:r>
              <a:rPr lang="fr-FR" sz="1800" dirty="0">
                <a:ea typeface="+mn-lt"/>
                <a:cs typeface="+mn-lt"/>
              </a:rPr>
              <a:t> sur les langages de programmation de type script (Javascript, </a:t>
            </a:r>
            <a:r>
              <a:rPr lang="fr-FR" sz="1800" dirty="0" err="1">
                <a:ea typeface="+mn-lt"/>
                <a:cs typeface="+mn-lt"/>
              </a:rPr>
              <a:t>ActionScript</a:t>
            </a:r>
            <a:r>
              <a:rPr lang="fr-FR" sz="1800" dirty="0">
                <a:ea typeface="+mn-lt"/>
                <a:cs typeface="+mn-lt"/>
              </a:rPr>
              <a:t>, ...)</a:t>
            </a:r>
            <a:endParaRPr lang="fr-FR" dirty="0">
              <a:ea typeface="+mn-lt"/>
              <a:cs typeface="+mn-lt"/>
            </a:endParaRPr>
          </a:p>
          <a:p>
            <a:r>
              <a:rPr lang="fr-FR" sz="1800" dirty="0">
                <a:ea typeface="+mn-lt"/>
                <a:cs typeface="+mn-lt"/>
              </a:rPr>
              <a:t>Quelques versions : </a:t>
            </a:r>
            <a:r>
              <a:rPr lang="fr-FR" sz="1800" dirty="0" err="1">
                <a:ea typeface="+mn-lt"/>
                <a:cs typeface="+mn-lt"/>
              </a:rPr>
              <a:t>ECMAScript</a:t>
            </a:r>
            <a:r>
              <a:rPr lang="fr-FR" sz="1800" dirty="0">
                <a:ea typeface="+mn-lt"/>
                <a:cs typeface="+mn-lt"/>
              </a:rPr>
              <a:t> version 5(ES5), ES6, ES15(compatible avec les navigateurs modernes)</a:t>
            </a:r>
          </a:p>
          <a:p>
            <a:r>
              <a:rPr lang="fr-FR" sz="1800" dirty="0">
                <a:ea typeface="+mn-lt"/>
                <a:cs typeface="+mn-lt"/>
              </a:rPr>
              <a:t>Pour développer une application </a:t>
            </a:r>
            <a:r>
              <a:rPr lang="fr-FR" sz="1800" err="1">
                <a:ea typeface="+mn-lt"/>
                <a:cs typeface="+mn-lt"/>
              </a:rPr>
              <a:t>Angular</a:t>
            </a:r>
            <a:r>
              <a:rPr lang="fr-FR" sz="1800" dirty="0">
                <a:ea typeface="+mn-lt"/>
                <a:cs typeface="+mn-lt"/>
              </a:rPr>
              <a:t>, il est conseillé d’utiliser le langage Type Script qui sera compilé et traduit en Java Script</a:t>
            </a:r>
          </a:p>
          <a:p>
            <a:r>
              <a:rPr lang="fr-FR" err="1">
                <a:ea typeface="+mn-lt"/>
                <a:cs typeface="+mn-lt"/>
              </a:rPr>
              <a:t>TypeScript</a:t>
            </a:r>
            <a:r>
              <a:rPr lang="fr-FR" dirty="0">
                <a:ea typeface="+mn-lt"/>
                <a:cs typeface="+mn-lt"/>
              </a:rPr>
              <a:t> est une surcouche à JavaScript qui comprend l’ensemble des spécifications de JavaScript mais également d’autres fonctionnalités </a:t>
            </a:r>
            <a:endParaRPr lang="fr-FR"/>
          </a:p>
          <a:p>
            <a:r>
              <a:rPr lang="fr-FR" dirty="0">
                <a:ea typeface="+mn-lt"/>
                <a:cs typeface="+mn-lt"/>
              </a:rPr>
              <a:t>L’une des fonctionnalités les plus intéressantes sont les types : </a:t>
            </a:r>
            <a:r>
              <a:rPr lang="fr-FR" err="1">
                <a:ea typeface="+mn-lt"/>
                <a:cs typeface="+mn-lt"/>
              </a:rPr>
              <a:t>TypeScript</a:t>
            </a:r>
            <a:r>
              <a:rPr lang="fr-FR" dirty="0">
                <a:ea typeface="+mn-lt"/>
                <a:cs typeface="+mn-lt"/>
              </a:rPr>
              <a:t> permet de faire de JavaScript un langage typé ! </a:t>
            </a:r>
          </a:p>
          <a:p>
            <a:r>
              <a:rPr lang="fr-FR" dirty="0">
                <a:ea typeface="+mn-lt"/>
                <a:cs typeface="+mn-lt"/>
              </a:rPr>
              <a:t>Cela permet au compilateur et à votre IDE de vérifier les types que vous attribuez aux variables, aux paramètres de fonctions, aux propriétés d’objets </a:t>
            </a:r>
            <a:r>
              <a:rPr lang="fr-FR" err="1">
                <a:ea typeface="+mn-lt"/>
                <a:cs typeface="+mn-lt"/>
              </a:rPr>
              <a:t>etc</a:t>
            </a:r>
            <a:r>
              <a:rPr lang="fr-FR" dirty="0">
                <a:ea typeface="+mn-lt"/>
                <a:cs typeface="+mn-lt"/>
              </a:rPr>
              <a:t> </a:t>
            </a:r>
          </a:p>
          <a:p>
            <a:r>
              <a:rPr lang="fr-FR" dirty="0" err="1">
                <a:ea typeface="+mn-lt"/>
                <a:cs typeface="+mn-lt"/>
              </a:rPr>
              <a:t>TypeScript</a:t>
            </a:r>
            <a:r>
              <a:rPr lang="fr-FR" dirty="0">
                <a:ea typeface="+mn-lt"/>
                <a:cs typeface="+mn-lt"/>
              </a:rPr>
              <a:t> doit être transpilé en JavaScript car les navigateurs ne peuvent pas l’interpréter.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151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346CE98-BA54-27CB-404C-CA71C834B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a typeface="+mj-lt"/>
                <a:cs typeface="+mj-lt"/>
              </a:rPr>
              <a:t>Les types </a:t>
            </a:r>
            <a:r>
              <a:rPr lang="fr-FR" dirty="0" err="1">
                <a:ea typeface="+mj-lt"/>
                <a:cs typeface="+mj-lt"/>
              </a:rPr>
              <a:t>TypeScript</a:t>
            </a:r>
            <a:r>
              <a:rPr lang="fr-FR" dirty="0">
                <a:ea typeface="+mj-lt"/>
                <a:cs typeface="+mj-lt"/>
              </a:rPr>
              <a:t> </a:t>
            </a:r>
            <a:br>
              <a:rPr lang="fr-FR" dirty="0">
                <a:ea typeface="+mj-lt"/>
                <a:cs typeface="+mj-lt"/>
              </a:rPr>
            </a:br>
            <a:endParaRPr lang="fr-FR" dirty="0">
              <a:ea typeface="+mj-lt"/>
              <a:cs typeface="+mj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040CF39-8ABD-78C1-FAB9-800CA24DD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>
                <a:ea typeface="+mn-lt"/>
                <a:cs typeface="+mn-lt"/>
              </a:rPr>
              <a:t>La syntaxe pour attribuer un type à une variable est très simple :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variable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</a:t>
            </a:r>
            <a:r>
              <a:rPr lang="fr-FR" dirty="0">
                <a:ea typeface="+mn-lt"/>
                <a:cs typeface="+mn-lt"/>
              </a:rPr>
              <a:t>type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;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De même pour attribuer un type aux paramètres et à la valeur de retour d’une fonction :</a:t>
            </a:r>
            <a:br>
              <a:rPr lang="fr-FR" dirty="0">
                <a:ea typeface="+mn-lt"/>
                <a:cs typeface="+mn-lt"/>
              </a:rPr>
            </a:br>
            <a:r>
              <a:rPr lang="fr-FR" dirty="0" err="1">
                <a:ea typeface="+mn-lt"/>
                <a:cs typeface="+mn-lt"/>
              </a:rPr>
              <a:t>function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dirty="0" err="1">
                <a:ea typeface="+mn-lt"/>
                <a:cs typeface="+mn-lt"/>
              </a:rPr>
              <a:t>maFonction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param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type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): </a:t>
            </a:r>
            <a:r>
              <a:rPr lang="fr-FR" dirty="0">
                <a:ea typeface="+mn-lt"/>
                <a:cs typeface="+mn-lt"/>
              </a:rPr>
              <a:t>type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{</a:t>
            </a:r>
            <a:r>
              <a:rPr lang="fr-FR" dirty="0">
                <a:ea typeface="+mn-lt"/>
                <a:cs typeface="+mn-lt"/>
              </a:rPr>
              <a:t> return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valeur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; }</a:t>
            </a:r>
            <a:r>
              <a:rPr lang="fr-FR" dirty="0">
                <a:ea typeface="+mn-lt"/>
                <a:cs typeface="+mn-lt"/>
              </a:rPr>
              <a:t> </a:t>
            </a:r>
          </a:p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1) Boolean, </a:t>
            </a:r>
            <a:r>
              <a:rPr lang="fr-FR" dirty="0" err="1">
                <a:ea typeface="+mn-lt"/>
                <a:cs typeface="+mn-lt"/>
              </a:rPr>
              <a:t>Number</a:t>
            </a:r>
            <a:r>
              <a:rPr lang="fr-FR" dirty="0">
                <a:ea typeface="+mn-lt"/>
                <a:cs typeface="+mn-lt"/>
              </a:rPr>
              <a:t> et String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Nous retrouvons trois types primitifs </a:t>
            </a:r>
            <a:r>
              <a:rPr lang="fr-FR" dirty="0" err="1">
                <a:ea typeface="+mn-lt"/>
                <a:cs typeface="+mn-lt"/>
              </a:rPr>
              <a:t>boolean</a:t>
            </a:r>
            <a:r>
              <a:rPr lang="fr-FR" dirty="0">
                <a:ea typeface="+mn-lt"/>
                <a:cs typeface="+mn-lt"/>
              </a:rPr>
              <a:t> , </a:t>
            </a:r>
            <a:r>
              <a:rPr lang="fr-FR" dirty="0" err="1">
                <a:ea typeface="+mn-lt"/>
                <a:cs typeface="+mn-lt"/>
              </a:rPr>
              <a:t>number</a:t>
            </a:r>
            <a:r>
              <a:rPr lang="fr-FR" dirty="0">
                <a:ea typeface="+mn-lt"/>
                <a:cs typeface="+mn-lt"/>
              </a:rPr>
              <a:t> et string .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let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termine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</a:t>
            </a:r>
            <a:r>
              <a:rPr lang="fr-FR" dirty="0" err="1">
                <a:solidFill>
                  <a:srgbClr val="1E5C61"/>
                </a:solidFill>
                <a:ea typeface="+mn-lt"/>
                <a:cs typeface="+mn-lt"/>
              </a:rPr>
              <a:t>boolean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 = </a:t>
            </a:r>
            <a:r>
              <a:rPr lang="fr-FR" dirty="0">
                <a:ea typeface="+mn-lt"/>
                <a:cs typeface="+mn-lt"/>
              </a:rPr>
              <a:t>false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;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let </a:t>
            </a: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age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</a:t>
            </a:r>
            <a:r>
              <a:rPr lang="fr-FR" dirty="0" err="1">
                <a:solidFill>
                  <a:srgbClr val="1E5C61"/>
                </a:solidFill>
                <a:ea typeface="+mn-lt"/>
                <a:cs typeface="+mn-lt"/>
              </a:rPr>
              <a:t>number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 = </a:t>
            </a:r>
            <a:r>
              <a:rPr lang="fr-FR" dirty="0">
                <a:solidFill>
                  <a:srgbClr val="A3482E"/>
                </a:solidFill>
                <a:ea typeface="+mn-lt"/>
                <a:cs typeface="+mn-lt"/>
              </a:rPr>
              <a:t>25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;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413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346CE98-BA54-27CB-404C-CA71C834B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+mj-lt"/>
                <a:cs typeface="+mj-lt"/>
              </a:rPr>
              <a:t>Les types TypeScript </a:t>
            </a:r>
            <a:r>
              <a:rPr lang="fr-FR" dirty="0">
                <a:ea typeface="+mj-lt"/>
                <a:cs typeface="+mj-lt"/>
              </a:rPr>
              <a:t/>
            </a:r>
            <a:br>
              <a:rPr lang="fr-FR" dirty="0">
                <a:ea typeface="+mj-lt"/>
                <a:cs typeface="+mj-lt"/>
              </a:rPr>
            </a:br>
            <a:endParaRPr lang="fr-FR" dirty="0">
              <a:ea typeface="+mj-lt"/>
              <a:cs typeface="+mj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040CF39-8ABD-78C1-FAB9-800CA24DD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48155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FR">
                <a:ea typeface="+mn-lt"/>
                <a:cs typeface="+mn-lt"/>
              </a:rPr>
              <a:t>2) Array</a:t>
            </a:r>
            <a:endParaRPr lang="fr-FR"/>
          </a:p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Il est également possible de typer un tableau, et ce de deux façons : </a:t>
            </a:r>
          </a:p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Soit en définissant un type suivit de [] .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let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liste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number[] = [</a:t>
            </a:r>
            <a:r>
              <a:rPr lang="fr-FR" dirty="0">
                <a:solidFill>
                  <a:srgbClr val="A3482E"/>
                </a:solidFill>
                <a:ea typeface="+mn-lt"/>
                <a:cs typeface="+mn-lt"/>
              </a:rPr>
              <a:t>1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, </a:t>
            </a:r>
            <a:r>
              <a:rPr lang="fr-FR" dirty="0">
                <a:solidFill>
                  <a:srgbClr val="A3482E"/>
                </a:solidFill>
                <a:ea typeface="+mn-lt"/>
                <a:cs typeface="+mn-lt"/>
              </a:rPr>
              <a:t>2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, </a:t>
            </a:r>
            <a:r>
              <a:rPr lang="fr-FR" dirty="0">
                <a:solidFill>
                  <a:srgbClr val="A3482E"/>
                </a:solidFill>
                <a:ea typeface="+mn-lt"/>
                <a:cs typeface="+mn-lt"/>
              </a:rPr>
              <a:t>3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];</a:t>
            </a:r>
            <a:r>
              <a:rPr lang="fr-FR" dirty="0">
                <a:ea typeface="+mn-lt"/>
                <a:cs typeface="+mn-lt"/>
              </a:rPr>
              <a:t> </a:t>
            </a:r>
            <a:endParaRPr lang="fr-FR"/>
          </a:p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Soit en définissant le type </a:t>
            </a:r>
            <a:r>
              <a:rPr lang="fr-FR" dirty="0" err="1">
                <a:ea typeface="+mn-lt"/>
                <a:cs typeface="+mn-lt"/>
              </a:rPr>
              <a:t>Array</a:t>
            </a:r>
            <a:r>
              <a:rPr lang="fr-FR" dirty="0">
                <a:ea typeface="+mn-lt"/>
                <a:cs typeface="+mn-lt"/>
              </a:rPr>
              <a:t> suivi du type pouvant être contenu dans le tableau : </a:t>
            </a:r>
            <a:r>
              <a:rPr lang="fr-FR" dirty="0" err="1">
                <a:ea typeface="+mn-lt"/>
                <a:cs typeface="+mn-lt"/>
              </a:rPr>
              <a:t>Arra</a:t>
            </a:r>
            <a:r>
              <a:rPr lang="fr-FR" dirty="0">
                <a:ea typeface="+mn-lt"/>
                <a:cs typeface="+mn-lt"/>
              </a:rPr>
              <a:t> y&lt;type&gt;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let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liste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</a:t>
            </a:r>
            <a:r>
              <a:rPr lang="fr-FR" dirty="0" err="1">
                <a:solidFill>
                  <a:srgbClr val="1E5C61"/>
                </a:solidFill>
                <a:ea typeface="+mn-lt"/>
                <a:cs typeface="+mn-lt"/>
              </a:rPr>
              <a:t>Array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&lt;</a:t>
            </a:r>
            <a:r>
              <a:rPr lang="fr-FR" dirty="0" err="1">
                <a:solidFill>
                  <a:srgbClr val="1E5C61"/>
                </a:solidFill>
                <a:ea typeface="+mn-lt"/>
                <a:cs typeface="+mn-lt"/>
              </a:rPr>
              <a:t>number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&gt; = [</a:t>
            </a:r>
            <a:r>
              <a:rPr lang="fr-FR" dirty="0">
                <a:solidFill>
                  <a:srgbClr val="A3482E"/>
                </a:solidFill>
                <a:ea typeface="+mn-lt"/>
                <a:cs typeface="+mn-lt"/>
              </a:rPr>
              <a:t>1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, </a:t>
            </a:r>
            <a:r>
              <a:rPr lang="fr-FR" dirty="0">
                <a:solidFill>
                  <a:srgbClr val="A3482E"/>
                </a:solidFill>
                <a:ea typeface="+mn-lt"/>
                <a:cs typeface="+mn-lt"/>
              </a:rPr>
              <a:t>2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, </a:t>
            </a:r>
            <a:r>
              <a:rPr lang="fr-FR" dirty="0">
                <a:solidFill>
                  <a:srgbClr val="A3482E"/>
                </a:solidFill>
                <a:ea typeface="+mn-lt"/>
                <a:cs typeface="+mn-lt"/>
              </a:rPr>
              <a:t>3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];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liste ne peut contenir qu’un tableau de nombres.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931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346CE98-BA54-27CB-404C-CA71C834B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+mj-lt"/>
                <a:cs typeface="+mj-lt"/>
              </a:rPr>
              <a:t>Les types TypeScript </a:t>
            </a:r>
            <a:r>
              <a:rPr lang="fr-FR" dirty="0">
                <a:ea typeface="+mj-lt"/>
                <a:cs typeface="+mj-lt"/>
              </a:rPr>
              <a:t/>
            </a:r>
            <a:br>
              <a:rPr lang="fr-FR" dirty="0">
                <a:ea typeface="+mj-lt"/>
                <a:cs typeface="+mj-lt"/>
              </a:rPr>
            </a:br>
            <a:endParaRPr lang="fr-FR" dirty="0">
              <a:ea typeface="+mj-lt"/>
              <a:cs typeface="+mj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040CF39-8ABD-78C1-FAB9-800CA24DD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67720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>
                <a:ea typeface="+mn-lt"/>
                <a:cs typeface="+mn-lt"/>
              </a:rPr>
              <a:t>3) Tuple</a:t>
            </a:r>
            <a:endParaRPr lang="fr-FR"/>
          </a:p>
          <a:p>
            <a:pPr marL="0" indent="0">
              <a:buNone/>
            </a:pPr>
            <a:r>
              <a:rPr lang="fr-FR">
                <a:ea typeface="+mn-lt"/>
                <a:cs typeface="+mn-lt"/>
              </a:rPr>
              <a:t>Ce type est un peu particulier : il permet de définir les types d’un nombre défini d’éléments dans un tableau. </a:t>
            </a: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Par exemple si vous souhaitez toujours avoir un nombre puis </a:t>
            </a:r>
            <a:r>
              <a:rPr lang="fr-FR">
                <a:ea typeface="+mn-lt"/>
                <a:cs typeface="+mn-lt"/>
              </a:rPr>
              <a:t>un string</a:t>
            </a:r>
            <a:r>
              <a:rPr lang="fr-FR" dirty="0">
                <a:ea typeface="+mn-lt"/>
                <a:cs typeface="+mn-lt"/>
              </a:rPr>
              <a:t> : </a:t>
            </a:r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// Déclaration d’un type tuple</a:t>
            </a:r>
            <a:endParaRPr lang="fr-FR" dirty="0"/>
          </a:p>
          <a:p>
            <a:pPr marL="0" indent="0">
              <a:buNone/>
            </a:pPr>
            <a:r>
              <a:rPr lang="fr-FR" dirty="0">
                <a:solidFill>
                  <a:srgbClr val="5333AB"/>
                </a:solidFill>
                <a:ea typeface="+mn-lt"/>
                <a:cs typeface="+mn-lt"/>
              </a:rPr>
              <a:t>let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x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[string, </a:t>
            </a:r>
            <a:r>
              <a:rPr lang="fr-FR" dirty="0" err="1">
                <a:solidFill>
                  <a:srgbClr val="1E5C61"/>
                </a:solidFill>
                <a:ea typeface="+mn-lt"/>
                <a:cs typeface="+mn-lt"/>
              </a:rPr>
              <a:t>number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];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// Initialisation</a:t>
            </a:r>
          </a:p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 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x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= [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“salut”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, </a:t>
            </a:r>
            <a:r>
              <a:rPr lang="fr-FR" dirty="0">
                <a:solidFill>
                  <a:srgbClr val="A3482E"/>
                </a:solidFill>
                <a:ea typeface="+mn-lt"/>
                <a:cs typeface="+mn-lt"/>
              </a:rPr>
              <a:t>3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];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// Erreur si on ne respecte pas l’ordre et les types déclarés : </a:t>
            </a:r>
            <a:endParaRPr lang="fr-FR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x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= [</a:t>
            </a:r>
            <a:r>
              <a:rPr lang="fr-FR" dirty="0">
                <a:solidFill>
                  <a:srgbClr val="A3482E"/>
                </a:solidFill>
                <a:ea typeface="+mn-lt"/>
                <a:cs typeface="+mn-lt"/>
              </a:rPr>
              <a:t>3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,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“salut”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];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971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346CE98-BA54-27CB-404C-CA71C834B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+mj-lt"/>
                <a:cs typeface="+mj-lt"/>
              </a:rPr>
              <a:t>Les types TypeScript </a:t>
            </a:r>
            <a:r>
              <a:rPr lang="fr-FR" dirty="0">
                <a:ea typeface="+mj-lt"/>
                <a:cs typeface="+mj-lt"/>
              </a:rPr>
              <a:t/>
            </a:r>
            <a:br>
              <a:rPr lang="fr-FR" dirty="0">
                <a:ea typeface="+mj-lt"/>
                <a:cs typeface="+mj-lt"/>
              </a:rPr>
            </a:br>
            <a:endParaRPr lang="fr-FR" dirty="0">
              <a:ea typeface="+mj-lt"/>
              <a:cs typeface="+mj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040CF39-8ABD-78C1-FAB9-800CA24DD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1769" y="1850976"/>
            <a:ext cx="11405300" cy="550098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1800">
                <a:ea typeface="+mn-lt"/>
                <a:cs typeface="+mn-lt"/>
              </a:rPr>
              <a:t>4) Enum</a:t>
            </a:r>
            <a:endParaRPr lang="fr-FR" sz="1800"/>
          </a:p>
          <a:p>
            <a:pPr marL="0" indent="0">
              <a:buNone/>
            </a:pPr>
            <a:r>
              <a:rPr lang="fr-FR" sz="1800">
                <a:ea typeface="+mn-lt"/>
                <a:cs typeface="+mn-lt"/>
              </a:rPr>
              <a:t>une énumération est un moyen de donner des noms plus conviviaux à des ensembles de valeurs numériques</a:t>
            </a:r>
            <a:endParaRPr lang="fr-FR" sz="18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sz="1800" dirty="0">
                <a:ea typeface="+mn-lt"/>
                <a:cs typeface="+mn-lt"/>
              </a:rPr>
              <a:t> </a:t>
            </a:r>
            <a:br>
              <a:rPr lang="fr-FR" sz="1800" dirty="0">
                <a:ea typeface="+mn-lt"/>
                <a:cs typeface="+mn-lt"/>
              </a:rPr>
            </a:br>
            <a:r>
              <a:rPr lang="fr-FR" sz="1800" dirty="0" err="1">
                <a:ea typeface="+mn-lt"/>
                <a:cs typeface="+mn-lt"/>
              </a:rPr>
              <a:t>enum</a:t>
            </a:r>
            <a:r>
              <a:rPr lang="fr-FR" sz="1800" dirty="0">
                <a:ea typeface="+mn-lt"/>
                <a:cs typeface="+mn-lt"/>
              </a:rPr>
              <a:t>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Couleur 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{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Bleu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,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Blanc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,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Rouge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}; </a:t>
            </a:r>
            <a:r>
              <a:rPr lang="fr-FR" sz="1800" dirty="0">
                <a:ea typeface="+mn-lt"/>
                <a:cs typeface="+mn-lt"/>
              </a:rPr>
              <a:t>let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c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: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Couleur 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= </a:t>
            </a:r>
            <a:r>
              <a:rPr lang="fr-FR" sz="1800" dirty="0" err="1">
                <a:solidFill>
                  <a:srgbClr val="364452"/>
                </a:solidFill>
                <a:ea typeface="+mn-lt"/>
                <a:cs typeface="+mn-lt"/>
              </a:rPr>
              <a:t>Couleur</a:t>
            </a:r>
            <a:r>
              <a:rPr lang="fr-FR" sz="1800" dirty="0" err="1">
                <a:solidFill>
                  <a:srgbClr val="1E5C61"/>
                </a:solidFill>
                <a:ea typeface="+mn-lt"/>
                <a:cs typeface="+mn-lt"/>
              </a:rPr>
              <a:t>.</a:t>
            </a:r>
            <a:r>
              <a:rPr lang="fr-FR" sz="1800" dirty="0" err="1">
                <a:solidFill>
                  <a:srgbClr val="364452"/>
                </a:solidFill>
                <a:ea typeface="+mn-lt"/>
                <a:cs typeface="+mn-lt"/>
              </a:rPr>
              <a:t>Bleu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; console.</a:t>
            </a:r>
            <a:r>
              <a:rPr lang="fr-FR" sz="1800" dirty="0">
                <a:ea typeface="+mn-lt"/>
                <a:cs typeface="+mn-lt"/>
              </a:rPr>
              <a:t>log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c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); </a:t>
            </a:r>
            <a:r>
              <a:rPr lang="fr-FR" sz="1800" dirty="0">
                <a:solidFill>
                  <a:srgbClr val="636F75"/>
                </a:solidFill>
                <a:ea typeface="+mn-lt"/>
                <a:cs typeface="+mn-lt"/>
              </a:rPr>
              <a:t>// 0</a:t>
            </a:r>
            <a:r>
              <a:rPr lang="fr-FR" sz="1800" dirty="0">
                <a:ea typeface="+mn-lt"/>
                <a:cs typeface="+mn-lt"/>
              </a:rPr>
              <a:t> </a:t>
            </a:r>
          </a:p>
          <a:p>
            <a:pPr marL="0" indent="0">
              <a:buNone/>
            </a:pPr>
            <a:r>
              <a:rPr lang="fr-FR" sz="1800" dirty="0">
                <a:ea typeface="+mn-lt"/>
                <a:cs typeface="+mn-lt"/>
              </a:rPr>
              <a:t/>
            </a:r>
            <a:br>
              <a:rPr lang="fr-FR" sz="1800" dirty="0">
                <a:ea typeface="+mn-lt"/>
                <a:cs typeface="+mn-lt"/>
              </a:rPr>
            </a:br>
            <a:r>
              <a:rPr lang="fr-FR" sz="1800" dirty="0">
                <a:ea typeface="+mn-lt"/>
                <a:cs typeface="+mn-lt"/>
              </a:rPr>
              <a:t>Par défaut, les énumérations commencent à numéroter leurs membres à partir de 0. </a:t>
            </a:r>
          </a:p>
          <a:p>
            <a:pPr marL="0" indent="0">
              <a:buNone/>
            </a:pPr>
            <a:r>
              <a:rPr lang="fr-FR" sz="1400" dirty="0">
                <a:ea typeface="+mn-lt"/>
                <a:cs typeface="+mn-lt"/>
              </a:rPr>
              <a:t/>
            </a:r>
            <a:br>
              <a:rPr lang="fr-FR" sz="1400" dirty="0">
                <a:ea typeface="+mn-lt"/>
                <a:cs typeface="+mn-lt"/>
              </a:rPr>
            </a:br>
            <a:r>
              <a:rPr lang="fr-FR" sz="1400" dirty="0">
                <a:ea typeface="+mn-lt"/>
                <a:cs typeface="+mn-lt"/>
              </a:rPr>
              <a:t/>
            </a:r>
            <a:br>
              <a:rPr lang="fr-FR" sz="1400" dirty="0">
                <a:ea typeface="+mn-lt"/>
                <a:cs typeface="+mn-lt"/>
              </a:rPr>
            </a:br>
            <a:endParaRPr lang="fr-FR" sz="1400" dirty="0">
              <a:ea typeface="+mn-lt"/>
              <a:cs typeface="+mn-lt"/>
            </a:endParaRPr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 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561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346CE98-BA54-27CB-404C-CA71C834B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+mj-lt"/>
                <a:cs typeface="+mj-lt"/>
              </a:rPr>
              <a:t>Les types TypeScript </a:t>
            </a:r>
            <a:r>
              <a:rPr lang="fr-FR" dirty="0">
                <a:ea typeface="+mj-lt"/>
                <a:cs typeface="+mj-lt"/>
              </a:rPr>
              <a:t/>
            </a:r>
            <a:br>
              <a:rPr lang="fr-FR" dirty="0">
                <a:ea typeface="+mj-lt"/>
                <a:cs typeface="+mj-lt"/>
              </a:rPr>
            </a:br>
            <a:endParaRPr lang="fr-FR" dirty="0">
              <a:ea typeface="+mj-lt"/>
              <a:cs typeface="+mj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040CF39-8ABD-78C1-FAB9-800CA24DD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1769" y="1850976"/>
            <a:ext cx="11405300" cy="550098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1800" dirty="0">
                <a:ea typeface="+mn-lt"/>
                <a:cs typeface="+mn-lt"/>
              </a:rPr>
              <a:t>4) </a:t>
            </a:r>
            <a:r>
              <a:rPr lang="fr-FR" sz="1800" dirty="0" err="1">
                <a:ea typeface="+mn-lt"/>
                <a:cs typeface="+mn-lt"/>
              </a:rPr>
              <a:t>Enum</a:t>
            </a:r>
            <a:endParaRPr lang="fr-FR" sz="1800" dirty="0" err="1"/>
          </a:p>
          <a:p>
            <a:pPr marL="0" indent="0">
              <a:buNone/>
            </a:pPr>
            <a:r>
              <a:rPr lang="fr-FR" sz="1800">
                <a:ea typeface="+mn-lt"/>
                <a:cs typeface="+mn-lt"/>
              </a:rPr>
              <a:t>enum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Couleur 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{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Bleu 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= </a:t>
            </a:r>
            <a:r>
              <a:rPr lang="fr-FR" sz="1800" dirty="0">
                <a:solidFill>
                  <a:srgbClr val="A3482E"/>
                </a:solidFill>
                <a:ea typeface="+mn-lt"/>
                <a:cs typeface="+mn-lt"/>
              </a:rPr>
              <a:t>10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,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Blanc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,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Rouge 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= </a:t>
            </a:r>
            <a:r>
              <a:rPr lang="fr-FR" sz="1800">
                <a:solidFill>
                  <a:srgbClr val="A3482E"/>
                </a:solidFill>
                <a:ea typeface="+mn-lt"/>
                <a:cs typeface="+mn-lt"/>
              </a:rPr>
              <a:t>5</a:t>
            </a:r>
            <a:r>
              <a:rPr lang="fr-FR" sz="1800">
                <a:solidFill>
                  <a:srgbClr val="1E5C61"/>
                </a:solidFill>
                <a:ea typeface="+mn-lt"/>
                <a:cs typeface="+mn-lt"/>
              </a:rPr>
              <a:t>};</a:t>
            </a:r>
            <a:r>
              <a:rPr lang="fr-FR" sz="1800" dirty="0">
                <a:ea typeface="+mn-lt"/>
                <a:cs typeface="+mn-lt"/>
              </a:rPr>
              <a:t/>
            </a:r>
            <a:br>
              <a:rPr lang="fr-FR" sz="1800" dirty="0">
                <a:ea typeface="+mn-lt"/>
                <a:cs typeface="+mn-lt"/>
              </a:rPr>
            </a:br>
            <a:r>
              <a:rPr lang="fr-FR" sz="1800">
                <a:ea typeface="+mn-lt"/>
                <a:cs typeface="+mn-lt"/>
              </a:rPr>
              <a:t>let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a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: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Couleur 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=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Couleur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.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Bleu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;</a:t>
            </a:r>
            <a:r>
              <a:rPr lang="fr-FR" sz="1800" dirty="0">
                <a:ea typeface="+mn-lt"/>
                <a:cs typeface="+mn-lt"/>
              </a:rPr>
              <a:t> </a:t>
            </a:r>
            <a:br>
              <a:rPr lang="fr-FR" sz="1800" dirty="0">
                <a:ea typeface="+mn-lt"/>
                <a:cs typeface="+mn-lt"/>
              </a:rPr>
            </a:br>
            <a:r>
              <a:rPr lang="fr-FR" sz="1800" dirty="0">
                <a:ea typeface="+mn-lt"/>
                <a:cs typeface="+mn-lt"/>
              </a:rPr>
              <a:t>let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b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: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Couleur 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=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Couleur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.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Blanc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;</a:t>
            </a:r>
            <a:r>
              <a:rPr lang="fr-FR" sz="1800" dirty="0">
                <a:ea typeface="+mn-lt"/>
                <a:cs typeface="+mn-lt"/>
              </a:rPr>
              <a:t> </a:t>
            </a:r>
            <a:br>
              <a:rPr lang="fr-FR" sz="1800" dirty="0">
                <a:ea typeface="+mn-lt"/>
                <a:cs typeface="+mn-lt"/>
              </a:rPr>
            </a:br>
            <a:r>
              <a:rPr lang="fr-FR" sz="1800" dirty="0">
                <a:ea typeface="+mn-lt"/>
                <a:cs typeface="+mn-lt"/>
              </a:rPr>
              <a:t>let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c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: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Couleur 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=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Couleur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.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Rouge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;</a:t>
            </a:r>
            <a:r>
              <a:rPr lang="fr-FR" sz="1800" dirty="0">
                <a:ea typeface="+mn-lt"/>
                <a:cs typeface="+mn-lt"/>
              </a:rPr>
              <a:t> </a:t>
            </a:r>
            <a:br>
              <a:rPr lang="fr-FR" sz="1800" dirty="0">
                <a:ea typeface="+mn-lt"/>
                <a:cs typeface="+mn-lt"/>
              </a:rPr>
            </a:br>
            <a:r>
              <a:rPr lang="fr-FR" sz="1800" dirty="0">
                <a:ea typeface="+mn-lt"/>
                <a:cs typeface="+mn-lt"/>
              </a:rPr>
              <a:t>console.</a:t>
            </a:r>
            <a:r>
              <a:rPr lang="fr-FR" sz="1800" dirty="0">
                <a:solidFill>
                  <a:srgbClr val="5333AB"/>
                </a:solidFill>
                <a:ea typeface="+mn-lt"/>
                <a:cs typeface="+mn-lt"/>
              </a:rPr>
              <a:t>log</a:t>
            </a:r>
            <a:r>
              <a:rPr lang="fr-FR" sz="1800" dirty="0">
                <a:ea typeface="+mn-lt"/>
                <a:cs typeface="+mn-lt"/>
              </a:rPr>
              <a:t>(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a</a:t>
            </a:r>
            <a:r>
              <a:rPr lang="fr-FR" sz="1800" dirty="0">
                <a:ea typeface="+mn-lt"/>
                <a:cs typeface="+mn-lt"/>
              </a:rPr>
              <a:t>); </a:t>
            </a:r>
            <a:r>
              <a:rPr lang="fr-FR" sz="1800" dirty="0">
                <a:solidFill>
                  <a:srgbClr val="636F75"/>
                </a:solidFill>
                <a:ea typeface="+mn-lt"/>
                <a:cs typeface="+mn-lt"/>
              </a:rPr>
              <a:t>// 10</a:t>
            </a:r>
            <a:r>
              <a:rPr lang="fr-FR" sz="1800" dirty="0">
                <a:ea typeface="+mn-lt"/>
                <a:cs typeface="+mn-lt"/>
              </a:rPr>
              <a:t> </a:t>
            </a:r>
            <a:br>
              <a:rPr lang="fr-FR" sz="1800" dirty="0">
                <a:ea typeface="+mn-lt"/>
                <a:cs typeface="+mn-lt"/>
              </a:rPr>
            </a:br>
            <a:r>
              <a:rPr lang="fr-FR" sz="1800" dirty="0">
                <a:ea typeface="+mn-lt"/>
                <a:cs typeface="+mn-lt"/>
              </a:rPr>
              <a:t>console.</a:t>
            </a:r>
            <a:r>
              <a:rPr lang="fr-FR" sz="1800" dirty="0">
                <a:solidFill>
                  <a:srgbClr val="5333AB"/>
                </a:solidFill>
                <a:ea typeface="+mn-lt"/>
                <a:cs typeface="+mn-lt"/>
              </a:rPr>
              <a:t>log</a:t>
            </a:r>
            <a:r>
              <a:rPr lang="fr-FR" sz="1800" dirty="0">
                <a:ea typeface="+mn-lt"/>
                <a:cs typeface="+mn-lt"/>
              </a:rPr>
              <a:t>(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b</a:t>
            </a:r>
            <a:r>
              <a:rPr lang="fr-FR" sz="1800" dirty="0">
                <a:ea typeface="+mn-lt"/>
                <a:cs typeface="+mn-lt"/>
              </a:rPr>
              <a:t>); // 11 car incrémenté à partir de la valeur précédente </a:t>
            </a:r>
            <a:br>
              <a:rPr lang="fr-FR" sz="1800" dirty="0">
                <a:ea typeface="+mn-lt"/>
                <a:cs typeface="+mn-lt"/>
              </a:rPr>
            </a:br>
            <a:r>
              <a:rPr lang="fr-FR" sz="1800" dirty="0">
                <a:ea typeface="+mn-lt"/>
                <a:cs typeface="+mn-lt"/>
              </a:rPr>
              <a:t>console.</a:t>
            </a:r>
            <a:r>
              <a:rPr lang="fr-FR" sz="1800" dirty="0">
                <a:solidFill>
                  <a:srgbClr val="5333AB"/>
                </a:solidFill>
                <a:ea typeface="+mn-lt"/>
                <a:cs typeface="+mn-lt"/>
              </a:rPr>
              <a:t>log</a:t>
            </a:r>
            <a:r>
              <a:rPr lang="fr-FR" sz="1800" dirty="0">
                <a:ea typeface="+mn-lt"/>
                <a:cs typeface="+mn-lt"/>
              </a:rPr>
              <a:t>(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c</a:t>
            </a:r>
            <a:r>
              <a:rPr lang="fr-FR" sz="1800" dirty="0">
                <a:ea typeface="+mn-lt"/>
                <a:cs typeface="+mn-lt"/>
              </a:rPr>
              <a:t>); </a:t>
            </a:r>
            <a:r>
              <a:rPr lang="fr-FR" sz="1800" dirty="0">
                <a:solidFill>
                  <a:srgbClr val="636F75"/>
                </a:solidFill>
                <a:ea typeface="+mn-lt"/>
                <a:cs typeface="+mn-lt"/>
              </a:rPr>
              <a:t>// 5</a:t>
            </a:r>
            <a:r>
              <a:rPr lang="fr-FR" sz="1800" dirty="0">
                <a:ea typeface="+mn-lt"/>
                <a:cs typeface="+mn-lt"/>
              </a:rPr>
              <a:t> </a:t>
            </a:r>
            <a:r>
              <a:rPr lang="fr-FR" sz="1400" dirty="0">
                <a:ea typeface="+mn-lt"/>
                <a:cs typeface="+mn-lt"/>
              </a:rPr>
              <a:t/>
            </a:r>
            <a:br>
              <a:rPr lang="fr-FR" sz="1400" dirty="0">
                <a:ea typeface="+mn-lt"/>
                <a:cs typeface="+mn-lt"/>
              </a:rPr>
            </a:br>
            <a:r>
              <a:rPr lang="fr-FR" sz="1400" dirty="0">
                <a:ea typeface="+mn-lt"/>
                <a:cs typeface="+mn-lt"/>
              </a:rPr>
              <a:t/>
            </a:r>
            <a:br>
              <a:rPr lang="fr-FR" sz="1400" dirty="0">
                <a:ea typeface="+mn-lt"/>
                <a:cs typeface="+mn-lt"/>
              </a:rPr>
            </a:br>
            <a:endParaRPr lang="fr-FR" sz="1400" dirty="0">
              <a:ea typeface="+mn-lt"/>
              <a:cs typeface="+mn-lt"/>
            </a:endParaRPr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 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010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603B178-42EA-7AA2-FB6A-D06E3BF8A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types </a:t>
            </a:r>
            <a:r>
              <a:rPr lang="fr-FR" dirty="0" err="1"/>
              <a:t>TypeScript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ADBB95F-A6DE-89C0-3E9F-158006F05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/>
              <a:t>5) </a:t>
            </a:r>
            <a:r>
              <a:rPr lang="fr-FR" dirty="0" err="1"/>
              <a:t>Any</a:t>
            </a:r>
          </a:p>
          <a:p>
            <a:pPr marL="0" indent="0">
              <a:buNone/>
            </a:pPr>
            <a:r>
              <a:rPr lang="fr-FR" sz="1600" dirty="0"/>
              <a:t>Il est possible de ne pas connaître le type de variables. Ces valeurs peuvent provenir d'un contenu dynamique, par exemple de l'utilisateur ou d'une bibliothèque tierce. </a:t>
            </a:r>
          </a:p>
          <a:p>
            <a:pPr marL="0" indent="0">
              <a:buNone/>
            </a:pPr>
            <a:r>
              <a:rPr lang="fr-FR" sz="1600" dirty="0"/>
              <a:t>Dans ces cas, nous voulons désactiver la vérification de type. Pour ce faire, nous les étiquetons avec le type </a:t>
            </a:r>
            <a:r>
              <a:rPr lang="fr-FR" sz="1600" dirty="0" err="1"/>
              <a:t>any</a:t>
            </a:r>
            <a:r>
              <a:rPr lang="fr-FR" sz="1600" dirty="0"/>
              <a:t> . </a:t>
            </a:r>
            <a:endParaRPr lang="fr-FR" sz="1100" dirty="0"/>
          </a:p>
          <a:p>
            <a:pPr marL="0" indent="0">
              <a:buNone/>
            </a:pPr>
            <a:r>
              <a:rPr lang="fr-FR" sz="1600"/>
              <a:t> let pasSur:any=4 ; pasSur="en fait un string";</a:t>
            </a:r>
            <a:endParaRPr lang="fr-FR" sz="1100"/>
          </a:p>
          <a:p>
            <a:pPr marL="0" indent="0">
              <a:buNone/>
            </a:pPr>
            <a:r>
              <a:rPr lang="fr-FR" sz="1600" dirty="0">
                <a:ea typeface="+mn-lt"/>
                <a:cs typeface="+mn-lt"/>
              </a:rPr>
              <a:t>Le type </a:t>
            </a:r>
            <a:r>
              <a:rPr lang="fr-FR" sz="1600" dirty="0" err="1">
                <a:ea typeface="+mn-lt"/>
                <a:cs typeface="+mn-lt"/>
              </a:rPr>
              <a:t>any</a:t>
            </a:r>
            <a:r>
              <a:rPr lang="fr-FR" sz="1600" dirty="0">
                <a:ea typeface="+mn-lt"/>
                <a:cs typeface="+mn-lt"/>
              </a:rPr>
              <a:t> est également pratique si vous ne connaissez qu’une partie des types contenus dans un tableau. </a:t>
            </a:r>
          </a:p>
          <a:p>
            <a:pPr marL="0" indent="0">
              <a:buNone/>
            </a:pPr>
            <a:r>
              <a:rPr lang="fr-FR" sz="1600" dirty="0">
                <a:ea typeface="+mn-lt"/>
                <a:cs typeface="+mn-lt"/>
              </a:rPr>
              <a:t/>
            </a:r>
            <a:br>
              <a:rPr lang="fr-FR" sz="1600" dirty="0">
                <a:ea typeface="+mn-lt"/>
                <a:cs typeface="+mn-lt"/>
              </a:rPr>
            </a:br>
            <a:r>
              <a:rPr lang="fr-FR" sz="1600" dirty="0">
                <a:ea typeface="+mn-lt"/>
                <a:cs typeface="+mn-lt"/>
              </a:rPr>
              <a:t>Par exemple, vous pouvez avoir un tableau, mais le tableau a un mélange de différents types: </a:t>
            </a:r>
            <a:br>
              <a:rPr lang="fr-FR" sz="1600" dirty="0">
                <a:ea typeface="+mn-lt"/>
                <a:cs typeface="+mn-lt"/>
              </a:rPr>
            </a:br>
            <a:endParaRPr lang="fr-FR" sz="1600"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sz="1100" dirty="0"/>
              <a:t/>
            </a:r>
            <a:br>
              <a:rPr lang="fr-FR" sz="1100" dirty="0"/>
            </a:br>
            <a:endParaRPr lang="fr-FR" sz="110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10532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603B178-42EA-7AA2-FB6A-D06E3BF8A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Les types TypeScript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ADBB95F-A6DE-89C0-3E9F-158006F05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5) </a:t>
            </a:r>
            <a:r>
              <a:rPr lang="fr-FR" dirty="0" err="1"/>
              <a:t>Any</a:t>
            </a:r>
            <a:r>
              <a:rPr lang="fr-FR" sz="1600" dirty="0">
                <a:ea typeface="+mn-lt"/>
                <a:cs typeface="+mn-lt"/>
              </a:rPr>
              <a:t/>
            </a:r>
            <a:br>
              <a:rPr lang="fr-FR" sz="1600" dirty="0">
                <a:ea typeface="+mn-lt"/>
                <a:cs typeface="+mn-lt"/>
              </a:rPr>
            </a:br>
            <a:r>
              <a:rPr lang="fr-FR" sz="1600" dirty="0">
                <a:ea typeface="+mn-lt"/>
                <a:cs typeface="+mn-lt"/>
              </a:rPr>
              <a:t>Par exemple, vous pouvez avoir un tableau, mais le tableau a un mélange de différents types: </a:t>
            </a:r>
            <a:br>
              <a:rPr lang="fr-FR" sz="1600" dirty="0">
                <a:ea typeface="+mn-lt"/>
                <a:cs typeface="+mn-lt"/>
              </a:rPr>
            </a:br>
            <a:r>
              <a:rPr lang="fr-FR" sz="1800" dirty="0">
                <a:ea typeface="+mn-lt"/>
                <a:cs typeface="+mn-lt"/>
              </a:rPr>
              <a:t>let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liste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: </a:t>
            </a:r>
            <a:r>
              <a:rPr lang="fr-FR" sz="1800" dirty="0" err="1">
                <a:solidFill>
                  <a:srgbClr val="1E5C61"/>
                </a:solidFill>
                <a:ea typeface="+mn-lt"/>
                <a:cs typeface="+mn-lt"/>
              </a:rPr>
              <a:t>any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[] = [</a:t>
            </a:r>
            <a:r>
              <a:rPr lang="fr-FR" sz="1800" dirty="0">
                <a:solidFill>
                  <a:srgbClr val="A3482E"/>
                </a:solidFill>
                <a:ea typeface="+mn-lt"/>
                <a:cs typeface="+mn-lt"/>
              </a:rPr>
              <a:t>4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, </a:t>
            </a:r>
            <a:r>
              <a:rPr lang="fr-FR" sz="1800" dirty="0" err="1">
                <a:ea typeface="+mn-lt"/>
                <a:cs typeface="+mn-lt"/>
              </a:rPr>
              <a:t>true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, </a:t>
            </a:r>
            <a:r>
              <a:rPr lang="fr-FR" sz="1800" dirty="0">
                <a:solidFill>
                  <a:srgbClr val="A26C22"/>
                </a:solidFill>
                <a:ea typeface="+mn-lt"/>
                <a:cs typeface="+mn-lt"/>
              </a:rPr>
              <a:t>'salut'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]; </a:t>
            </a:r>
            <a:r>
              <a:rPr lang="fr-FR" sz="1800" dirty="0">
                <a:solidFill>
                  <a:srgbClr val="636F75"/>
                </a:solidFill>
                <a:ea typeface="+mn-lt"/>
                <a:cs typeface="+mn-lt"/>
              </a:rPr>
              <a:t>// tableau contenant un type </a:t>
            </a:r>
            <a:r>
              <a:rPr lang="fr-FR" sz="1800" dirty="0" err="1">
                <a:solidFill>
                  <a:srgbClr val="636F75"/>
                </a:solidFill>
                <a:ea typeface="+mn-lt"/>
                <a:cs typeface="+mn-lt"/>
              </a:rPr>
              <a:t>any</a:t>
            </a:r>
            <a:r>
              <a:rPr lang="fr-FR" sz="1800" dirty="0">
                <a:ea typeface="+mn-lt"/>
                <a:cs typeface="+mn-lt"/>
              </a:rPr>
              <a:t> </a:t>
            </a:r>
            <a:r>
              <a:rPr lang="fr-FR" sz="1600" dirty="0">
                <a:ea typeface="+mn-lt"/>
                <a:cs typeface="+mn-lt"/>
              </a:rPr>
              <a:t/>
            </a:r>
            <a:br>
              <a:rPr lang="fr-FR" sz="1600" dirty="0">
                <a:ea typeface="+mn-lt"/>
                <a:cs typeface="+mn-lt"/>
              </a:rPr>
            </a:br>
            <a:r>
              <a:rPr lang="fr-FR" sz="1800" dirty="0">
                <a:ea typeface="+mn-lt"/>
                <a:cs typeface="+mn-lt"/>
              </a:rPr>
              <a:t>6)</a:t>
            </a:r>
            <a:r>
              <a:rPr lang="fr-FR" sz="1800" dirty="0" err="1">
                <a:ea typeface="+mn-lt"/>
                <a:cs typeface="+mn-lt"/>
              </a:rPr>
              <a:t>Void,undefined,null</a:t>
            </a:r>
            <a:endParaRPr lang="fr-FR" sz="16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sz="1800" dirty="0" err="1">
                <a:ea typeface="+mn-lt"/>
                <a:cs typeface="+mn-lt"/>
              </a:rPr>
              <a:t>Void</a:t>
            </a:r>
            <a:r>
              <a:rPr lang="fr-FR" sz="1800" dirty="0">
                <a:ea typeface="+mn-lt"/>
                <a:cs typeface="+mn-lt"/>
              </a:rPr>
              <a:t> est un peu comme le contraire de </a:t>
            </a:r>
            <a:r>
              <a:rPr lang="fr-FR" sz="1800" dirty="0" err="1">
                <a:ea typeface="+mn-lt"/>
                <a:cs typeface="+mn-lt"/>
              </a:rPr>
              <a:t>any</a:t>
            </a:r>
            <a:r>
              <a:rPr lang="fr-FR" sz="1800" dirty="0">
                <a:ea typeface="+mn-lt"/>
                <a:cs typeface="+mn-lt"/>
              </a:rPr>
              <a:t> : l'absence de tout type. </a:t>
            </a:r>
            <a:br>
              <a:rPr lang="fr-FR" sz="1800" dirty="0">
                <a:ea typeface="+mn-lt"/>
                <a:cs typeface="+mn-lt"/>
              </a:rPr>
            </a:br>
            <a:r>
              <a:rPr lang="fr-FR" sz="1800" dirty="0" err="1">
                <a:ea typeface="+mn-lt"/>
                <a:cs typeface="+mn-lt"/>
              </a:rPr>
              <a:t>function</a:t>
            </a:r>
            <a:r>
              <a:rPr lang="fr-FR" sz="1800" dirty="0">
                <a:ea typeface="+mn-lt"/>
                <a:cs typeface="+mn-lt"/>
              </a:rPr>
              <a:t> </a:t>
            </a:r>
            <a:r>
              <a:rPr lang="fr-FR" sz="1800" dirty="0" err="1">
                <a:ea typeface="+mn-lt"/>
                <a:cs typeface="+mn-lt"/>
              </a:rPr>
              <a:t>direBonjour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(): </a:t>
            </a:r>
            <a:r>
              <a:rPr lang="fr-FR" sz="1800" dirty="0" err="1">
                <a:ea typeface="+mn-lt"/>
                <a:cs typeface="+mn-lt"/>
              </a:rPr>
              <a:t>void</a:t>
            </a:r>
            <a:r>
              <a:rPr lang="fr-FR" sz="1800" dirty="0">
                <a:ea typeface="+mn-lt"/>
                <a:cs typeface="+mn-lt"/>
              </a:rPr>
              <a:t> 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{</a:t>
            </a:r>
            <a:r>
              <a:rPr lang="fr-FR" sz="1800" dirty="0">
                <a:ea typeface="+mn-lt"/>
                <a:cs typeface="+mn-lt"/>
              </a:rPr>
              <a:t> </a:t>
            </a:r>
          </a:p>
          <a:p>
            <a:pPr marL="0" indent="0">
              <a:buNone/>
            </a:pPr>
            <a:r>
              <a:rPr lang="fr-FR" sz="1800">
                <a:ea typeface="+mn-lt"/>
                <a:cs typeface="+mn-lt"/>
              </a:rPr>
              <a:t>//la fonction ne retourne rien, la valeur de retour est donc void</a:t>
            </a:r>
            <a:r>
              <a:rPr lang="fr-FR" sz="1800" dirty="0">
                <a:ea typeface="+mn-lt"/>
                <a:cs typeface="+mn-lt"/>
              </a:rPr>
              <a:t/>
            </a:r>
            <a:br>
              <a:rPr lang="fr-FR" sz="1800" dirty="0">
                <a:ea typeface="+mn-lt"/>
                <a:cs typeface="+mn-lt"/>
              </a:rPr>
            </a:br>
            <a:r>
              <a:rPr lang="fr-FR" sz="1800">
                <a:ea typeface="+mn-lt"/>
                <a:cs typeface="+mn-lt"/>
              </a:rPr>
              <a:t>console.</a:t>
            </a:r>
            <a:r>
              <a:rPr lang="fr-FR" sz="1800" dirty="0">
                <a:solidFill>
                  <a:srgbClr val="5333AB"/>
                </a:solidFill>
                <a:ea typeface="+mn-lt"/>
                <a:cs typeface="+mn-lt"/>
              </a:rPr>
              <a:t>log</a:t>
            </a:r>
            <a:r>
              <a:rPr lang="fr-FR" sz="1800" dirty="0">
                <a:ea typeface="+mn-lt"/>
                <a:cs typeface="+mn-lt"/>
              </a:rPr>
              <a:t>(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‘Bonjour </a:t>
            </a:r>
            <a:r>
              <a:rPr lang="fr-FR" sz="1800" dirty="0">
                <a:ea typeface="+mn-lt"/>
                <a:cs typeface="+mn-lt"/>
              </a:rPr>
              <a:t>!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’</a:t>
            </a:r>
            <a:r>
              <a:rPr lang="fr-FR" sz="1800" dirty="0">
                <a:ea typeface="+mn-lt"/>
                <a:cs typeface="+mn-lt"/>
              </a:rPr>
              <a:t>); </a:t>
            </a:r>
            <a:br>
              <a:rPr lang="fr-FR" sz="1800" dirty="0">
                <a:ea typeface="+mn-lt"/>
                <a:cs typeface="+mn-lt"/>
              </a:rPr>
            </a:br>
            <a:r>
              <a:rPr lang="fr-FR" sz="1800" dirty="0">
                <a:ea typeface="+mn-lt"/>
                <a:cs typeface="+mn-lt"/>
              </a:rPr>
              <a:t>}</a:t>
            </a:r>
          </a:p>
          <a:p>
            <a:pPr marL="0" indent="0">
              <a:buNone/>
            </a:pPr>
            <a:r>
              <a:rPr lang="fr-FR" sz="1100" dirty="0"/>
              <a:t/>
            </a:r>
            <a:br>
              <a:rPr lang="fr-FR" sz="1100" dirty="0"/>
            </a:br>
            <a:endParaRPr lang="fr-FR" sz="110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99975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603B178-42EA-7AA2-FB6A-D06E3BF8A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Les types TypeScript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ADBB95F-A6DE-89C0-3E9F-158006F05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800" dirty="0">
                <a:ea typeface="+mn-lt"/>
                <a:cs typeface="+mn-lt"/>
              </a:rPr>
              <a:t>Dans </a:t>
            </a:r>
            <a:r>
              <a:rPr lang="fr-FR" sz="1800" dirty="0" err="1">
                <a:ea typeface="+mn-lt"/>
                <a:cs typeface="+mn-lt"/>
              </a:rPr>
              <a:t>TypeScript</a:t>
            </a:r>
            <a:r>
              <a:rPr lang="fr-FR" sz="1800" dirty="0">
                <a:ea typeface="+mn-lt"/>
                <a:cs typeface="+mn-lt"/>
              </a:rPr>
              <a:t>, </a:t>
            </a:r>
            <a:r>
              <a:rPr lang="fr-FR" sz="1800" b="1" dirty="0" err="1">
                <a:ea typeface="+mn-lt"/>
                <a:cs typeface="+mn-lt"/>
              </a:rPr>
              <a:t>undefined</a:t>
            </a:r>
            <a:r>
              <a:rPr lang="fr-FR" sz="1800" b="1" dirty="0">
                <a:ea typeface="+mn-lt"/>
                <a:cs typeface="+mn-lt"/>
              </a:rPr>
              <a:t> </a:t>
            </a:r>
            <a:r>
              <a:rPr lang="fr-FR" sz="1800" dirty="0">
                <a:ea typeface="+mn-lt"/>
                <a:cs typeface="+mn-lt"/>
              </a:rPr>
              <a:t>et </a:t>
            </a:r>
            <a:r>
              <a:rPr lang="fr-FR" sz="1800" b="1" dirty="0" err="1">
                <a:ea typeface="+mn-lt"/>
                <a:cs typeface="+mn-lt"/>
              </a:rPr>
              <a:t>null</a:t>
            </a:r>
            <a:r>
              <a:rPr lang="fr-FR" sz="1800" b="1" dirty="0">
                <a:ea typeface="+mn-lt"/>
                <a:cs typeface="+mn-lt"/>
              </a:rPr>
              <a:t> </a:t>
            </a:r>
            <a:r>
              <a:rPr lang="fr-FR" sz="1800" dirty="0">
                <a:ea typeface="+mn-lt"/>
                <a:cs typeface="+mn-lt"/>
              </a:rPr>
              <a:t>ont également leur propre type. </a:t>
            </a:r>
            <a:br>
              <a:rPr lang="fr-FR" sz="1800" dirty="0">
                <a:ea typeface="+mn-lt"/>
                <a:cs typeface="+mn-lt"/>
              </a:rPr>
            </a:br>
            <a:r>
              <a:rPr lang="fr-FR" sz="1800" dirty="0">
                <a:ea typeface="+mn-lt"/>
                <a:cs typeface="+mn-lt"/>
              </a:rPr>
              <a:t>let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n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: </a:t>
            </a:r>
            <a:r>
              <a:rPr lang="fr-FR" sz="1800" dirty="0" err="1">
                <a:ea typeface="+mn-lt"/>
                <a:cs typeface="+mn-lt"/>
              </a:rPr>
              <a:t>null</a:t>
            </a:r>
            <a:r>
              <a:rPr lang="fr-FR" sz="1800" dirty="0">
                <a:ea typeface="+mn-lt"/>
                <a:cs typeface="+mn-lt"/>
              </a:rPr>
              <a:t> 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= </a:t>
            </a:r>
            <a:r>
              <a:rPr lang="fr-FR" sz="1800" dirty="0" err="1">
                <a:ea typeface="+mn-lt"/>
                <a:cs typeface="+mn-lt"/>
              </a:rPr>
              <a:t>null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;</a:t>
            </a:r>
            <a:endParaRPr lang="fr-FR" sz="18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sz="1800" dirty="0">
                <a:ea typeface="+mn-lt"/>
                <a:cs typeface="+mn-lt"/>
              </a:rPr>
              <a:t>let </a:t>
            </a:r>
            <a:r>
              <a:rPr lang="fr-FR" sz="1800" dirty="0">
                <a:solidFill>
                  <a:srgbClr val="364452"/>
                </a:solidFill>
                <a:ea typeface="+mn-lt"/>
                <a:cs typeface="+mn-lt"/>
              </a:rPr>
              <a:t>u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: </a:t>
            </a:r>
            <a:r>
              <a:rPr lang="fr-FR" sz="1800" dirty="0" err="1">
                <a:ea typeface="+mn-lt"/>
                <a:cs typeface="+mn-lt"/>
              </a:rPr>
              <a:t>undefined</a:t>
            </a:r>
            <a:r>
              <a:rPr lang="fr-FR" sz="1800" dirty="0">
                <a:ea typeface="+mn-lt"/>
                <a:cs typeface="+mn-lt"/>
              </a:rPr>
              <a:t> 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= </a:t>
            </a:r>
            <a:r>
              <a:rPr lang="fr-FR" sz="1800" dirty="0" err="1">
                <a:ea typeface="+mn-lt"/>
                <a:cs typeface="+mn-lt"/>
              </a:rPr>
              <a:t>undefined</a:t>
            </a:r>
            <a:r>
              <a:rPr lang="fr-FR" sz="1800" dirty="0">
                <a:solidFill>
                  <a:srgbClr val="1E5C61"/>
                </a:solidFill>
                <a:ea typeface="+mn-lt"/>
                <a:cs typeface="+mn-lt"/>
              </a:rPr>
              <a:t>;</a:t>
            </a:r>
            <a:r>
              <a:rPr lang="fr-FR" sz="1800" dirty="0">
                <a:ea typeface="+mn-lt"/>
                <a:cs typeface="+mn-lt"/>
              </a:rPr>
              <a:t> </a:t>
            </a:r>
          </a:p>
          <a:p>
            <a:pPr marL="0" indent="0">
              <a:buNone/>
            </a:pPr>
            <a:r>
              <a:rPr lang="fr-FR" sz="1800" dirty="0">
                <a:ea typeface="+mn-lt"/>
                <a:cs typeface="+mn-lt"/>
              </a:rPr>
              <a:t/>
            </a:r>
            <a:br>
              <a:rPr lang="fr-FR" sz="1800" dirty="0">
                <a:ea typeface="+mn-lt"/>
                <a:cs typeface="+mn-lt"/>
              </a:rPr>
            </a:br>
            <a:r>
              <a:rPr lang="fr-FR" sz="1800" dirty="0">
                <a:ea typeface="+mn-lt"/>
                <a:cs typeface="+mn-lt"/>
              </a:rPr>
              <a:t>Par défaut </a:t>
            </a:r>
            <a:r>
              <a:rPr lang="fr-FR" sz="1800" b="1" dirty="0" err="1">
                <a:ea typeface="+mn-lt"/>
                <a:cs typeface="+mn-lt"/>
              </a:rPr>
              <a:t>null</a:t>
            </a:r>
            <a:r>
              <a:rPr lang="fr-FR" sz="1800" b="1" dirty="0">
                <a:ea typeface="+mn-lt"/>
                <a:cs typeface="+mn-lt"/>
              </a:rPr>
              <a:t> </a:t>
            </a:r>
            <a:r>
              <a:rPr lang="fr-FR" sz="1800" dirty="0">
                <a:ea typeface="+mn-lt"/>
                <a:cs typeface="+mn-lt"/>
              </a:rPr>
              <a:t>et </a:t>
            </a:r>
            <a:r>
              <a:rPr lang="fr-FR" sz="1800" b="1" dirty="0" err="1">
                <a:ea typeface="+mn-lt"/>
                <a:cs typeface="+mn-lt"/>
              </a:rPr>
              <a:t>undefined</a:t>
            </a:r>
            <a:r>
              <a:rPr lang="fr-FR" sz="1800" b="1" dirty="0">
                <a:ea typeface="+mn-lt"/>
                <a:cs typeface="+mn-lt"/>
              </a:rPr>
              <a:t> </a:t>
            </a:r>
            <a:r>
              <a:rPr lang="fr-FR" sz="1800" dirty="0">
                <a:ea typeface="+mn-lt"/>
                <a:cs typeface="+mn-lt"/>
              </a:rPr>
              <a:t>sont des sous-types de tous les autres types. Cela signifie que vous pouvez assigner </a:t>
            </a:r>
            <a:r>
              <a:rPr lang="fr-FR" sz="1800" b="1" dirty="0" err="1">
                <a:ea typeface="+mn-lt"/>
                <a:cs typeface="+mn-lt"/>
              </a:rPr>
              <a:t>null</a:t>
            </a:r>
            <a:r>
              <a:rPr lang="fr-FR" sz="1800" b="1" dirty="0">
                <a:ea typeface="+mn-lt"/>
                <a:cs typeface="+mn-lt"/>
              </a:rPr>
              <a:t> </a:t>
            </a:r>
            <a:r>
              <a:rPr lang="fr-FR" sz="1800" dirty="0">
                <a:ea typeface="+mn-lt"/>
                <a:cs typeface="+mn-lt"/>
              </a:rPr>
              <a:t>et </a:t>
            </a:r>
            <a:r>
              <a:rPr lang="fr-FR" sz="1800" b="1" dirty="0" err="1">
                <a:ea typeface="+mn-lt"/>
                <a:cs typeface="+mn-lt"/>
              </a:rPr>
              <a:t>undefined</a:t>
            </a:r>
            <a:r>
              <a:rPr lang="fr-FR" sz="1800" b="1" dirty="0">
                <a:ea typeface="+mn-lt"/>
                <a:cs typeface="+mn-lt"/>
              </a:rPr>
              <a:t> </a:t>
            </a:r>
            <a:r>
              <a:rPr lang="fr-FR" sz="1800" dirty="0">
                <a:ea typeface="+mn-lt"/>
                <a:cs typeface="+mn-lt"/>
              </a:rPr>
              <a:t>par exemple à </a:t>
            </a:r>
            <a:r>
              <a:rPr lang="fr-FR" sz="1800" dirty="0" err="1">
                <a:ea typeface="+mn-lt"/>
                <a:cs typeface="+mn-lt"/>
              </a:rPr>
              <a:t>number</a:t>
            </a:r>
            <a:r>
              <a:rPr lang="fr-FR" sz="1800" dirty="0">
                <a:ea typeface="+mn-lt"/>
                <a:cs typeface="+mn-lt"/>
              </a:rPr>
              <a:t> </a:t>
            </a:r>
            <a:br>
              <a:rPr lang="fr-FR" sz="1800" dirty="0">
                <a:ea typeface="+mn-lt"/>
                <a:cs typeface="+mn-lt"/>
              </a:rPr>
            </a:br>
            <a:endParaRPr lang="fr-FR" sz="1800" dirty="0">
              <a:ea typeface="+mn-lt"/>
              <a:cs typeface="+mn-lt"/>
            </a:endParaRPr>
          </a:p>
          <a:p>
            <a:pPr marL="0" indent="0">
              <a:buNone/>
            </a:pPr>
            <a:endParaRPr lang="fr-FR" sz="18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sz="1100" dirty="0"/>
              <a:t/>
            </a:r>
            <a:br>
              <a:rPr lang="fr-FR" sz="1100" dirty="0"/>
            </a:br>
            <a:endParaRPr lang="fr-FR" sz="110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422902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3A9817B-C020-9A58-33E9-C5605483F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types </a:t>
            </a:r>
            <a:r>
              <a:rPr lang="fr-FR" dirty="0" err="1"/>
              <a:t>TypeScript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FF6D625-3768-2B98-3DC0-1A92904C5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7)</a:t>
            </a:r>
            <a:r>
              <a:rPr lang="fr-FR" dirty="0">
                <a:ea typeface="+mn-lt"/>
                <a:cs typeface="+mn-lt"/>
              </a:rPr>
              <a:t>Typer les fonctions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Comme nous l’avons vu, une fonction peut également être typée : il est en effet possible d’indiquer quels types ses paramètres doivent prendre ainsi que quel type doit avoir sa valeur de retour : </a:t>
            </a:r>
          </a:p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// </a:t>
            </a:r>
            <a:r>
              <a:rPr lang="fr-FR">
                <a:ea typeface="+mn-lt"/>
                <a:cs typeface="+mn-lt"/>
              </a:rPr>
              <a:t>Cette fonction prend deux nombres et retourne un nombre </a:t>
            </a: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let multiplier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(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nombre1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</a:t>
            </a:r>
            <a:r>
              <a:rPr lang="fr-FR" err="1">
                <a:solidFill>
                  <a:srgbClr val="1E5C61"/>
                </a:solidFill>
                <a:ea typeface="+mn-lt"/>
                <a:cs typeface="+mn-lt"/>
              </a:rPr>
              <a:t>number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,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nombre2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</a:t>
            </a:r>
            <a:r>
              <a:rPr lang="fr-FR" err="1">
                <a:solidFill>
                  <a:srgbClr val="1E5C61"/>
                </a:solidFill>
                <a:ea typeface="+mn-lt"/>
                <a:cs typeface="+mn-lt"/>
              </a:rPr>
              <a:t>number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) =&gt; </a:t>
            </a:r>
            <a:r>
              <a:rPr lang="fr-FR" err="1">
                <a:solidFill>
                  <a:srgbClr val="1E5C61"/>
                </a:solidFill>
                <a:ea typeface="+mn-lt"/>
                <a:cs typeface="+mn-lt"/>
              </a:rPr>
              <a:t>number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;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endParaRPr lang="fr-FR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431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71AF0C2-D13B-1B95-0B7E-CAF02E26A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TypeScript et les classes </a:t>
            </a:r>
            <a:r>
              <a:rPr lang="fr-FR" dirty="0"/>
              <a:t/>
            </a:r>
            <a:br>
              <a:rPr lang="fr-FR" dirty="0"/>
            </a:b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3C0F44E3-C12E-70EC-DD93-6FF4629AD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Qu'est-ce qu'une classe en programmation orienté objet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r-FR" dirty="0">
                <a:ea typeface="+mn-lt"/>
                <a:cs typeface="+mn-lt"/>
              </a:rPr>
              <a:t>Cela correspond à un plan, un moule, une usine...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r-FR" dirty="0">
                <a:ea typeface="+mn-lt"/>
                <a:cs typeface="+mn-lt"/>
              </a:rPr>
              <a:t>C’est une description abstraite d’un type d’objets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r-FR" dirty="0">
                <a:ea typeface="+mn-lt"/>
                <a:cs typeface="+mn-lt"/>
              </a:rPr>
              <a:t>Elle représente un ensemble d’objets ayant les mêmes propriétés statiques (attributs) et dynamiques (méthodes) </a:t>
            </a:r>
          </a:p>
          <a:p>
            <a:pPr>
              <a:buFont typeface="Arial"/>
              <a:buChar char="•"/>
            </a:pPr>
            <a:r>
              <a:rPr lang="fr-FR">
                <a:ea typeface="+mn-lt"/>
                <a:cs typeface="+mn-lt"/>
              </a:rPr>
              <a:t>Qu'est-ce qu'une instance en programmation orienté objet</a:t>
            </a:r>
            <a:endParaRPr lang="en-US">
              <a:ea typeface="+mn-lt"/>
              <a:cs typeface="+mn-lt"/>
            </a:endParaRPr>
          </a:p>
          <a:p>
            <a:pPr marL="971550" lvl="1" indent="-285750">
              <a:buFont typeface="Courier New,monospace"/>
              <a:buChar char="o"/>
            </a:pPr>
            <a:r>
              <a:rPr lang="fr-FR">
                <a:ea typeface="+mn-lt"/>
                <a:cs typeface="+mn-lt"/>
              </a:rPr>
              <a:t>Une instance correspond àun objet créé à partir d’une classe (via  le constructeur)  </a:t>
            </a:r>
          </a:p>
          <a:p>
            <a:pPr marL="971550" lvl="1" indent="-285750">
              <a:buFont typeface="Courier New,monospace"/>
              <a:buChar char="o"/>
            </a:pPr>
            <a:r>
              <a:rPr lang="fr-FR">
                <a:ea typeface="+mn-lt"/>
                <a:cs typeface="+mn-lt"/>
              </a:rPr>
              <a:t>L’instanciation : creation d’un objet d’une classe </a:t>
            </a:r>
          </a:p>
          <a:p>
            <a:pPr marL="971550" lvl="1" indent="-285750">
              <a:buFont typeface="Courier New,monospace"/>
              <a:buChar char="o"/>
            </a:pPr>
            <a:r>
              <a:rPr lang="fr-FR">
                <a:ea typeface="+mn-lt"/>
                <a:cs typeface="+mn-lt"/>
              </a:rPr>
              <a:t>instance ≡ objet </a:t>
            </a: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 </a:t>
            </a:r>
            <a:br>
              <a:rPr lang="fr-FR" dirty="0">
                <a:ea typeface="+mn-lt"/>
                <a:cs typeface="+mn-lt"/>
              </a:rPr>
            </a:br>
            <a:endParaRPr lang="fr-FR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136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66F8A2B-93BF-D0C5-B51C-70A2D2AF1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TypeScript et les classes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29CD47A-DB11-5D79-BDF0-47E059A43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De quoi est composé une classe</a:t>
            </a:r>
          </a:p>
          <a:p>
            <a:endParaRPr lang="fr-FR" dirty="0"/>
          </a:p>
        </p:txBody>
      </p:sp>
      <p:pic>
        <p:nvPicPr>
          <p:cNvPr id="5" name="Image 4" descr="Une image contenant texte, capture d’écran, Police, ligne&#10;&#10;Description générée automatiquement">
            <a:extLst>
              <a:ext uri="{FF2B5EF4-FFF2-40B4-BE49-F238E27FC236}">
                <a16:creationId xmlns="" xmlns:a16="http://schemas.microsoft.com/office/drawing/2014/main" id="{8F3A1726-84CA-6051-1C60-29E566F1B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356" y="2498271"/>
            <a:ext cx="4067175" cy="2819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863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66F8A2B-93BF-D0C5-B51C-70A2D2AF1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TypeScript et les classes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29CD47A-DB11-5D79-BDF0-47E059A43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>
                <a:ea typeface="+mn-lt"/>
                <a:cs typeface="+mn-lt"/>
              </a:rPr>
              <a:t>Toute classe a un constructeur par defaut sans paramètre</a:t>
            </a:r>
            <a:endParaRPr lang="fr-FR" dirty="0">
              <a:ea typeface="+mn-lt"/>
              <a:cs typeface="+mn-lt"/>
            </a:endParaRPr>
          </a:p>
          <a:p>
            <a:r>
              <a:rPr lang="fr-FR">
                <a:ea typeface="+mn-lt"/>
                <a:cs typeface="+mn-lt"/>
              </a:rPr>
              <a:t>Par defaut, la visibilité des attributs est "public". </a:t>
            </a: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>
                <a:ea typeface="+mn-lt"/>
                <a:cs typeface="+mn-lt"/>
              </a:rPr>
              <a:t>Considerons la classe  Personne definie dans personne.ts </a:t>
            </a: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export </a:t>
            </a:r>
            <a:r>
              <a:rPr lang="fr-FR" dirty="0">
                <a:solidFill>
                  <a:srgbClr val="0000FF"/>
                </a:solidFill>
                <a:ea typeface="+mn-lt"/>
                <a:cs typeface="+mn-lt"/>
              </a:rPr>
              <a:t>class </a:t>
            </a:r>
            <a:r>
              <a:rPr lang="fr-FR" dirty="0">
                <a:ea typeface="+mn-lt"/>
                <a:cs typeface="+mn-lt"/>
              </a:rPr>
              <a:t>Personne {</a:t>
            </a:r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num: number; </a:t>
            </a:r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nom: string; </a:t>
            </a:r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prenom: string;</a:t>
            </a:r>
            <a:endParaRPr lang="fr-FR"/>
          </a:p>
          <a:p>
            <a:pPr marL="0" indent="0">
              <a:buNone/>
            </a:pPr>
            <a:r>
              <a:rPr lang="fr-FR">
                <a:ea typeface="+mn-lt"/>
                <a:cs typeface="+mn-lt"/>
              </a:rPr>
              <a:t>} </a:t>
            </a: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 dirty="0">
              <a:ea typeface="+mn-lt"/>
              <a:cs typeface="+mn-lt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4627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66F8A2B-93BF-D0C5-B51C-70A2D2AF1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TypeScript et les classes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29CD47A-DB11-5D79-BDF0-47E059A43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356775"/>
          </a:xfrm>
        </p:spPr>
        <p:txBody>
          <a:bodyPr>
            <a:normAutofit fontScale="92500" lnSpcReduction="20000"/>
          </a:bodyPr>
          <a:lstStyle/>
          <a:p>
            <a:r>
              <a:rPr lang="fr-FR">
                <a:ea typeface="+mn-lt"/>
                <a:cs typeface="+mn-lt"/>
              </a:rPr>
              <a:t>Le getter est une methode déclarée avec le mot-clé get</a:t>
            </a:r>
            <a:endParaRPr lang="fr-FR" dirty="0">
              <a:ea typeface="+mn-lt"/>
              <a:cs typeface="+mn-lt"/>
            </a:endParaRPr>
          </a:p>
          <a:p>
            <a:r>
              <a:rPr lang="fr-FR" dirty="0">
                <a:ea typeface="+mn-lt"/>
                <a:cs typeface="+mn-lt"/>
              </a:rPr>
              <a:t> </a:t>
            </a:r>
            <a:r>
              <a:rPr lang="fr-FR" sz="2100">
                <a:ea typeface="+mn-lt"/>
                <a:cs typeface="+mn-lt"/>
              </a:rPr>
              <a:t>Le setter est une methode déclarée avec le mot-clé set</a:t>
            </a:r>
            <a:endParaRPr lang="fr-FR"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>
                <a:ea typeface="+mn-lt"/>
                <a:cs typeface="+mn-lt"/>
              </a:rPr>
              <a:t>Considerons la classe  Personne definie dans personne.ts </a:t>
            </a: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export </a:t>
            </a:r>
            <a:r>
              <a:rPr lang="fr-FR" dirty="0">
                <a:solidFill>
                  <a:srgbClr val="0000FF"/>
                </a:solidFill>
                <a:ea typeface="+mn-lt"/>
                <a:cs typeface="+mn-lt"/>
              </a:rPr>
              <a:t>class </a:t>
            </a:r>
            <a:r>
              <a:rPr lang="fr-FR" dirty="0">
                <a:ea typeface="+mn-lt"/>
                <a:cs typeface="+mn-lt"/>
              </a:rPr>
              <a:t>Personne {</a:t>
            </a:r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_num: number; </a:t>
            </a:r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_nom: string; </a:t>
            </a:r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_prenom: string;</a:t>
            </a:r>
            <a:endParaRPr lang="fr-FR"/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get prenom</a:t>
            </a:r>
            <a:r>
              <a:rPr lang="fr-FR">
                <a:solidFill>
                  <a:srgbClr val="1E5C61"/>
                </a:solidFill>
                <a:ea typeface="+mn-lt"/>
                <a:cs typeface="+mn-lt"/>
              </a:rPr>
              <a:t>(): string {</a:t>
            </a:r>
            <a:endParaRPr lang="fr-FR"/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return this</a:t>
            </a:r>
            <a:r>
              <a:rPr lang="fr-FR">
                <a:solidFill>
                  <a:srgbClr val="1E5C61"/>
                </a:solidFill>
                <a:ea typeface="+mn-lt"/>
                <a:cs typeface="+mn-lt"/>
              </a:rPr>
              <a:t>.</a:t>
            </a:r>
            <a:r>
              <a:rPr lang="fr-FR">
                <a:solidFill>
                  <a:srgbClr val="364452"/>
                </a:solidFill>
                <a:ea typeface="+mn-lt"/>
                <a:cs typeface="+mn-lt"/>
              </a:rPr>
              <a:t>_prenom</a:t>
            </a:r>
            <a:r>
              <a:rPr lang="fr-FR">
                <a:solidFill>
                  <a:srgbClr val="1E5C61"/>
                </a:solidFill>
                <a:ea typeface="+mn-lt"/>
                <a:cs typeface="+mn-lt"/>
              </a:rPr>
              <a:t>; }</a:t>
            </a:r>
            <a:r>
              <a:rPr lang="fr-FR" dirty="0">
                <a:ea typeface="+mn-lt"/>
                <a:cs typeface="+mn-lt"/>
              </a:rPr>
              <a:t> </a:t>
            </a:r>
          </a:p>
          <a:p>
            <a:pPr marL="0" indent="0">
              <a:buNone/>
            </a:pPr>
            <a:r>
              <a:rPr lang="fr-FR">
                <a:ea typeface="+mn-lt"/>
                <a:cs typeface="+mn-lt"/>
              </a:rPr>
              <a:t>} </a:t>
            </a: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 dirty="0">
              <a:ea typeface="+mn-lt"/>
              <a:cs typeface="+mn-lt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6057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66F8A2B-93BF-D0C5-B51C-70A2D2AF1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TypeScript et les classes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29CD47A-DB11-5D79-BDF0-47E059A43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7228" y="1717110"/>
            <a:ext cx="9603275" cy="460391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>
                <a:ea typeface="+mn-lt"/>
                <a:cs typeface="+mn-lt"/>
              </a:rPr>
              <a:t>export </a:t>
            </a:r>
            <a:r>
              <a:rPr lang="fr-FR" dirty="0">
                <a:solidFill>
                  <a:srgbClr val="0000FF"/>
                </a:solidFill>
                <a:ea typeface="+mn-lt"/>
                <a:cs typeface="+mn-lt"/>
              </a:rPr>
              <a:t>class </a:t>
            </a:r>
            <a:r>
              <a:rPr lang="fr-FR" dirty="0">
                <a:ea typeface="+mn-lt"/>
                <a:cs typeface="+mn-lt"/>
              </a:rPr>
              <a:t>Personne {</a:t>
            </a:r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_num: number; </a:t>
            </a:r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_nom: string; </a:t>
            </a:r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_prenom: string;</a:t>
            </a:r>
            <a:endParaRPr lang="fr-FR"/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get prenom</a:t>
            </a:r>
            <a:r>
              <a:rPr lang="fr-FR">
                <a:solidFill>
                  <a:srgbClr val="1E5C61"/>
                </a:solidFill>
                <a:ea typeface="+mn-lt"/>
                <a:cs typeface="+mn-lt"/>
              </a:rPr>
              <a:t>(): string {</a:t>
            </a:r>
            <a:endParaRPr lang="fr-FR"/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return this</a:t>
            </a:r>
            <a:r>
              <a:rPr lang="fr-FR">
                <a:solidFill>
                  <a:srgbClr val="1E5C61"/>
                </a:solidFill>
                <a:ea typeface="+mn-lt"/>
                <a:cs typeface="+mn-lt"/>
              </a:rPr>
              <a:t>.</a:t>
            </a:r>
            <a:r>
              <a:rPr lang="fr-FR">
                <a:solidFill>
                  <a:srgbClr val="364452"/>
                </a:solidFill>
                <a:ea typeface="+mn-lt"/>
                <a:cs typeface="+mn-lt"/>
              </a:rPr>
              <a:t>_prenom</a:t>
            </a:r>
            <a:r>
              <a:rPr lang="fr-FR">
                <a:solidFill>
                  <a:srgbClr val="1E5C61"/>
                </a:solidFill>
                <a:ea typeface="+mn-lt"/>
                <a:cs typeface="+mn-lt"/>
              </a:rPr>
              <a:t>; }</a:t>
            </a:r>
            <a:r>
              <a:rPr lang="fr-FR" dirty="0">
                <a:ea typeface="+mn-lt"/>
                <a:cs typeface="+mn-lt"/>
              </a:rPr>
              <a:t> </a:t>
            </a:r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set prenom</a:t>
            </a:r>
            <a:r>
              <a:rPr lang="fr-FR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>
                <a:solidFill>
                  <a:srgbClr val="364452"/>
                </a:solidFill>
                <a:ea typeface="+mn-lt"/>
                <a:cs typeface="+mn-lt"/>
              </a:rPr>
              <a:t>nouveauPrenom</a:t>
            </a:r>
            <a:r>
              <a:rPr lang="fr-FR">
                <a:solidFill>
                  <a:srgbClr val="1E5C61"/>
                </a:solidFill>
                <a:ea typeface="+mn-lt"/>
                <a:cs typeface="+mn-lt"/>
              </a:rPr>
              <a:t>: string) {</a:t>
            </a:r>
            <a:r>
              <a:rPr lang="fr-FR" dirty="0">
                <a:ea typeface="+mn-lt"/>
                <a:cs typeface="+mn-lt"/>
              </a:rPr>
              <a:t> </a:t>
            </a:r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 This._prenom=nouveauPrenom;</a:t>
            </a: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}</a:t>
            </a:r>
          </a:p>
          <a:p>
            <a:pPr marL="0" indent="0">
              <a:buNone/>
            </a:pPr>
            <a:r>
              <a:rPr lang="fr-FR">
                <a:ea typeface="+mn-lt"/>
                <a:cs typeface="+mn-lt"/>
              </a:rPr>
              <a:t>} </a:t>
            </a: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 dirty="0">
              <a:ea typeface="+mn-lt"/>
              <a:cs typeface="+mn-lt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11041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3A9817B-C020-9A58-33E9-C5605483F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ea typeface="+mj-lt"/>
                <a:cs typeface="+mj-lt"/>
              </a:rPr>
              <a:t>TypeScript</a:t>
            </a:r>
            <a:r>
              <a:rPr lang="fr-FR" dirty="0">
                <a:ea typeface="+mj-lt"/>
                <a:cs typeface="+mj-lt"/>
              </a:rPr>
              <a:t> et les classes </a:t>
            </a:r>
            <a:br>
              <a:rPr lang="fr-FR" dirty="0">
                <a:ea typeface="+mj-lt"/>
                <a:cs typeface="+mj-lt"/>
              </a:rPr>
            </a:br>
            <a:endParaRPr lang="fr-FR" dirty="0">
              <a:ea typeface="+mj-lt"/>
              <a:cs typeface="+mj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FF6D625-3768-2B98-3DC0-1A92904C5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2343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Avec </a:t>
            </a:r>
            <a:r>
              <a:rPr lang="fr-FR" dirty="0" err="1">
                <a:ea typeface="+mn-lt"/>
                <a:cs typeface="+mn-lt"/>
              </a:rPr>
              <a:t>TypeScript</a:t>
            </a:r>
            <a:r>
              <a:rPr lang="fr-FR" dirty="0">
                <a:ea typeface="+mn-lt"/>
                <a:cs typeface="+mn-lt"/>
              </a:rPr>
              <a:t>, contrairement à ES6, il est possible de déclarer des propriétés à l'extérieur du </a:t>
            </a:r>
            <a:r>
              <a:rPr lang="fr-FR" dirty="0" err="1">
                <a:ea typeface="+mn-lt"/>
                <a:cs typeface="+mn-lt"/>
              </a:rPr>
              <a:t>constructor</a:t>
            </a:r>
            <a:r>
              <a:rPr lang="fr-FR" dirty="0">
                <a:ea typeface="+mn-lt"/>
                <a:cs typeface="+mn-lt"/>
              </a:rPr>
              <a:t> :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class </a:t>
            </a:r>
            <a:r>
              <a:rPr lang="fr-FR" dirty="0">
                <a:solidFill>
                  <a:srgbClr val="344664"/>
                </a:solidFill>
                <a:ea typeface="+mn-lt"/>
                <a:cs typeface="+mn-lt"/>
              </a:rPr>
              <a:t>Personne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{ </a:t>
            </a:r>
            <a:endParaRPr lang="fr-FR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string;</a:t>
            </a:r>
            <a:endParaRPr lang="fr-FR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}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Il est également possible d’utiliser un raccourci pour déclarer une propriété :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197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3A9817B-C020-9A58-33E9-C5605483F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+mj-lt"/>
                <a:cs typeface="+mj-lt"/>
              </a:rPr>
              <a:t>TypeScript et les classes </a:t>
            </a:r>
            <a:r>
              <a:rPr lang="fr-FR" dirty="0">
                <a:ea typeface="+mj-lt"/>
                <a:cs typeface="+mj-lt"/>
              </a:rPr>
              <a:t/>
            </a:r>
            <a:br>
              <a:rPr lang="fr-FR" dirty="0">
                <a:ea typeface="+mj-lt"/>
                <a:cs typeface="+mj-lt"/>
              </a:rPr>
            </a:br>
            <a:endParaRPr lang="fr-FR" dirty="0">
              <a:ea typeface="+mj-lt"/>
              <a:cs typeface="+mj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FF6D625-3768-2B98-3DC0-1A92904C5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94372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fr-FR" dirty="0">
                <a:ea typeface="+mn-lt"/>
                <a:cs typeface="+mn-lt"/>
              </a:rPr>
              <a:t>class </a:t>
            </a:r>
            <a:r>
              <a:rPr lang="fr-FR" dirty="0">
                <a:solidFill>
                  <a:srgbClr val="344664"/>
                </a:solidFill>
                <a:ea typeface="+mn-lt"/>
                <a:cs typeface="+mn-lt"/>
              </a:rPr>
              <a:t>Personne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{</a:t>
            </a:r>
            <a:endParaRPr lang="fr-FR" dirty="0"/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constructor</a:t>
            </a:r>
            <a:r>
              <a:rPr lang="fr-FR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>
                <a:ea typeface="+mn-lt"/>
                <a:cs typeface="+mn-lt"/>
              </a:rPr>
              <a:t>public </a:t>
            </a:r>
            <a:r>
              <a:rPr lang="fr-FR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>
                <a:solidFill>
                  <a:srgbClr val="1E5C61"/>
                </a:solidFill>
                <a:ea typeface="+mn-lt"/>
                <a:cs typeface="+mn-lt"/>
              </a:rPr>
              <a:t>: string) {} </a:t>
            </a:r>
            <a:endParaRPr lang="fr-FR">
              <a:solidFill>
                <a:srgbClr val="000000"/>
              </a:solidFill>
              <a:ea typeface="+mn-lt"/>
              <a:cs typeface="+mn-lt"/>
            </a:endParaRPr>
          </a:p>
          <a:p>
            <a:pPr>
              <a:buNone/>
            </a:pP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}</a:t>
            </a:r>
            <a:endParaRPr lang="fr-FR" dirty="0"/>
          </a:p>
          <a:p>
            <a:pPr>
              <a:buNone/>
            </a:pPr>
            <a:r>
              <a:rPr lang="fr-FR" dirty="0">
                <a:solidFill>
                  <a:srgbClr val="636F75"/>
                </a:solidFill>
                <a:ea typeface="+mn-lt"/>
                <a:cs typeface="+mn-lt"/>
              </a:rPr>
              <a:t>// Equivaut à</a:t>
            </a:r>
            <a:endParaRPr lang="fr-FR" dirty="0"/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class </a:t>
            </a:r>
            <a:r>
              <a:rPr lang="fr-FR">
                <a:solidFill>
                  <a:srgbClr val="344664"/>
                </a:solidFill>
                <a:ea typeface="+mn-lt"/>
                <a:cs typeface="+mn-lt"/>
              </a:rPr>
              <a:t>Personne </a:t>
            </a:r>
            <a:r>
              <a:rPr lang="fr-FR">
                <a:solidFill>
                  <a:srgbClr val="1E5C61"/>
                </a:solidFill>
                <a:ea typeface="+mn-lt"/>
                <a:cs typeface="+mn-lt"/>
              </a:rPr>
              <a:t>{ </a:t>
            </a:r>
            <a:endParaRPr lang="fr-FR">
              <a:ea typeface="+mn-lt"/>
              <a:cs typeface="+mn-lt"/>
            </a:endParaRPr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public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string;</a:t>
            </a:r>
            <a:endParaRPr lang="fr-FR"/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constructor</a:t>
            </a:r>
            <a:r>
              <a:rPr lang="fr-FR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>
                <a:solidFill>
                  <a:srgbClr val="1E5C61"/>
                </a:solidFill>
                <a:ea typeface="+mn-lt"/>
                <a:cs typeface="+mn-lt"/>
              </a:rPr>
              <a:t>: string) </a:t>
            </a:r>
            <a:endParaRPr lang="fr-FR">
              <a:solidFill>
                <a:srgbClr val="000000"/>
              </a:solidFill>
              <a:ea typeface="+mn-lt"/>
              <a:cs typeface="+mn-lt"/>
            </a:endParaRPr>
          </a:p>
          <a:p>
            <a:pPr>
              <a:buNone/>
            </a:pPr>
            <a:r>
              <a:rPr lang="fr-FR">
                <a:solidFill>
                  <a:srgbClr val="1E5C61"/>
                </a:solidFill>
                <a:ea typeface="+mn-lt"/>
                <a:cs typeface="+mn-lt"/>
              </a:rPr>
              <a:t>{ </a:t>
            </a:r>
            <a:endParaRPr lang="fr-FR">
              <a:ea typeface="+mn-lt"/>
              <a:cs typeface="+mn-lt"/>
            </a:endParaRPr>
          </a:p>
          <a:p>
            <a:pPr>
              <a:buNone/>
            </a:pPr>
            <a:r>
              <a:rPr lang="fr-FR" dirty="0" err="1">
                <a:ea typeface="+mn-lt"/>
                <a:cs typeface="+mn-lt"/>
              </a:rPr>
              <a:t>this</a:t>
            </a:r>
            <a:r>
              <a:rPr lang="fr-FR" dirty="0" err="1">
                <a:solidFill>
                  <a:srgbClr val="1E5C61"/>
                </a:solidFill>
                <a:ea typeface="+mn-lt"/>
                <a:cs typeface="+mn-lt"/>
              </a:rPr>
              <a:t>.</a:t>
            </a: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=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;</a:t>
            </a:r>
            <a:endParaRPr lang="fr-FR" dirty="0"/>
          </a:p>
          <a:p>
            <a:pPr marL="0" indent="0">
              <a:buNone/>
            </a:pPr>
            <a:r>
              <a:rPr lang="fr-FR">
                <a:solidFill>
                  <a:srgbClr val="1E5C61"/>
                </a:solidFill>
                <a:ea typeface="+mn-lt"/>
                <a:cs typeface="+mn-lt"/>
              </a:rPr>
              <a:t>} </a:t>
            </a:r>
            <a:endParaRPr lang="fr-FR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}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724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60239A3-6115-B636-748D-99F55B18D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TypeScript</a:t>
            </a:r>
            <a:r>
              <a:rPr lang="fr-FR" dirty="0"/>
              <a:t> et les classes </a:t>
            </a:r>
            <a:br>
              <a:rPr lang="fr-FR" dirty="0"/>
            </a:br>
            <a:endParaRPr lang="fr-FR"/>
          </a:p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5E659D72-6425-8110-3727-A7E36E5D6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305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Public, </a:t>
            </a:r>
            <a:r>
              <a:rPr lang="fr-FR" dirty="0" err="1">
                <a:ea typeface="+mn-lt"/>
                <a:cs typeface="+mn-lt"/>
              </a:rPr>
              <a:t>private</a:t>
            </a:r>
            <a:r>
              <a:rPr lang="fr-FR" dirty="0">
                <a:ea typeface="+mn-lt"/>
                <a:cs typeface="+mn-lt"/>
              </a:rPr>
              <a:t> et </a:t>
            </a:r>
            <a:r>
              <a:rPr lang="fr-FR" dirty="0" err="1">
                <a:ea typeface="+mn-lt"/>
                <a:cs typeface="+mn-lt"/>
              </a:rPr>
              <a:t>protected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Lorsqu’une propriété d’une classe est </a:t>
            </a:r>
            <a:r>
              <a:rPr lang="fr-FR" b="1" dirty="0">
                <a:ea typeface="+mn-lt"/>
                <a:cs typeface="+mn-lt"/>
              </a:rPr>
              <a:t>public </a:t>
            </a:r>
            <a:r>
              <a:rPr lang="fr-FR" dirty="0">
                <a:ea typeface="+mn-lt"/>
                <a:cs typeface="+mn-lt"/>
              </a:rPr>
              <a:t>, nous pouvons y accéder à l’extérieur de la classe.</a:t>
            </a:r>
          </a:p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Il est à noter que par défaut, la propriété d’une classe est publique.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class </a:t>
            </a:r>
            <a:r>
              <a:rPr lang="fr-FR" dirty="0">
                <a:solidFill>
                  <a:srgbClr val="344664"/>
                </a:solidFill>
                <a:ea typeface="+mn-lt"/>
                <a:cs typeface="+mn-lt"/>
              </a:rPr>
              <a:t>Personne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{</a:t>
            </a:r>
            <a:endParaRPr lang="fr-FR" dirty="0">
              <a:ea typeface="+mn-lt"/>
              <a:cs typeface="+mn-lt"/>
            </a:endParaRPr>
          </a:p>
          <a:p>
            <a:pPr>
              <a:buNone/>
            </a:pP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string; </a:t>
            </a:r>
            <a:r>
              <a:rPr lang="fr-FR" dirty="0">
                <a:solidFill>
                  <a:srgbClr val="636F75"/>
                </a:solidFill>
                <a:ea typeface="+mn-lt"/>
                <a:cs typeface="+mn-lt"/>
              </a:rPr>
              <a:t>// équivaut à public nom: string;</a:t>
            </a:r>
            <a:endParaRPr lang="fr-FR" dirty="0"/>
          </a:p>
          <a:p>
            <a:pPr>
              <a:buNone/>
            </a:pPr>
            <a:r>
              <a:rPr lang="fr-FR" dirty="0" err="1">
                <a:ea typeface="+mn-lt"/>
                <a:cs typeface="+mn-lt"/>
              </a:rPr>
              <a:t>constructor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leNom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string) { </a:t>
            </a:r>
            <a:r>
              <a:rPr lang="fr-FR" dirty="0" err="1">
                <a:ea typeface="+mn-lt"/>
                <a:cs typeface="+mn-lt"/>
              </a:rPr>
              <a:t>this</a:t>
            </a:r>
            <a:r>
              <a:rPr lang="fr-FR" dirty="0" err="1">
                <a:solidFill>
                  <a:srgbClr val="1E5C61"/>
                </a:solidFill>
                <a:ea typeface="+mn-lt"/>
                <a:cs typeface="+mn-lt"/>
              </a:rPr>
              <a:t>.</a:t>
            </a: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= </a:t>
            </a: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leNom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; } }</a:t>
            </a:r>
            <a:endParaRPr lang="fr-FR" dirty="0"/>
          </a:p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new </a:t>
            </a:r>
            <a:r>
              <a:rPr lang="fr-FR" dirty="0">
                <a:solidFill>
                  <a:srgbClr val="344664"/>
                </a:solidFill>
                <a:ea typeface="+mn-lt"/>
                <a:cs typeface="+mn-lt"/>
              </a:rPr>
              <a:t>Personne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 dirty="0">
                <a:solidFill>
                  <a:srgbClr val="A26C22"/>
                </a:solidFill>
                <a:ea typeface="+mn-lt"/>
                <a:cs typeface="+mn-lt"/>
              </a:rPr>
              <a:t>'Jean'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).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; </a:t>
            </a:r>
            <a:r>
              <a:rPr lang="fr-FR" dirty="0">
                <a:solidFill>
                  <a:srgbClr val="636F75"/>
                </a:solidFill>
                <a:ea typeface="+mn-lt"/>
                <a:cs typeface="+mn-lt"/>
              </a:rPr>
              <a:t>// Jean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endParaRPr lang="fr-FR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630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60239A3-6115-B636-748D-99F55B18D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TypeScript et les classes </a:t>
            </a:r>
            <a:r>
              <a:rPr lang="fr-FR" dirty="0"/>
              <a:t/>
            </a:r>
            <a:br>
              <a:rPr lang="fr-FR" dirty="0"/>
            </a:br>
            <a:endParaRPr lang="fr-FR"/>
          </a:p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5E659D72-6425-8110-3727-A7E36E5D6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305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Public, </a:t>
            </a:r>
            <a:r>
              <a:rPr lang="fr-FR" dirty="0" err="1">
                <a:ea typeface="+mn-lt"/>
                <a:cs typeface="+mn-lt"/>
              </a:rPr>
              <a:t>private</a:t>
            </a:r>
            <a:r>
              <a:rPr lang="fr-FR" dirty="0">
                <a:ea typeface="+mn-lt"/>
                <a:cs typeface="+mn-lt"/>
              </a:rPr>
              <a:t> et </a:t>
            </a:r>
            <a:r>
              <a:rPr lang="fr-FR" dirty="0" err="1">
                <a:ea typeface="+mn-lt"/>
                <a:cs typeface="+mn-lt"/>
              </a:rPr>
              <a:t>protected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Lorsqu'une propriété d’une classe est marquée comme </a:t>
            </a:r>
            <a:r>
              <a:rPr lang="fr-FR" b="1" dirty="0" err="1">
                <a:ea typeface="+mn-lt"/>
                <a:cs typeface="+mn-lt"/>
              </a:rPr>
              <a:t>private</a:t>
            </a:r>
            <a:r>
              <a:rPr lang="fr-FR" b="1" dirty="0">
                <a:ea typeface="+mn-lt"/>
                <a:cs typeface="+mn-lt"/>
              </a:rPr>
              <a:t> </a:t>
            </a:r>
            <a:r>
              <a:rPr lang="fr-FR" dirty="0">
                <a:ea typeface="+mn-lt"/>
                <a:cs typeface="+mn-lt"/>
              </a:rPr>
              <a:t>, il n'est pas possible d'y accéder à l'extérieur de sa classe.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class </a:t>
            </a:r>
            <a:r>
              <a:rPr lang="fr-FR" dirty="0">
                <a:solidFill>
                  <a:srgbClr val="344664"/>
                </a:solidFill>
                <a:ea typeface="+mn-lt"/>
                <a:cs typeface="+mn-lt"/>
              </a:rPr>
              <a:t>Personne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{</a:t>
            </a:r>
            <a:endParaRPr lang="fr-FR" dirty="0">
              <a:ea typeface="+mn-lt"/>
              <a:cs typeface="+mn-lt"/>
            </a:endParaRPr>
          </a:p>
          <a:p>
            <a:pPr>
              <a:buNone/>
            </a:pPr>
            <a:r>
              <a:rPr lang="fr-FR" dirty="0" err="1">
                <a:ea typeface="+mn-lt"/>
                <a:cs typeface="+mn-lt"/>
              </a:rPr>
              <a:t>private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string;</a:t>
            </a:r>
            <a:endParaRPr lang="fr-FR" dirty="0"/>
          </a:p>
          <a:p>
            <a:pPr>
              <a:buNone/>
            </a:pPr>
            <a:r>
              <a:rPr lang="fr-FR" dirty="0" err="1">
                <a:ea typeface="+mn-lt"/>
                <a:cs typeface="+mn-lt"/>
              </a:rPr>
              <a:t>constructor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leNom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string) { </a:t>
            </a:r>
            <a:r>
              <a:rPr lang="fr-FR" dirty="0" err="1">
                <a:ea typeface="+mn-lt"/>
                <a:cs typeface="+mn-lt"/>
              </a:rPr>
              <a:t>this</a:t>
            </a:r>
            <a:r>
              <a:rPr lang="fr-FR" dirty="0" err="1">
                <a:solidFill>
                  <a:srgbClr val="1E5C61"/>
                </a:solidFill>
                <a:ea typeface="+mn-lt"/>
                <a:cs typeface="+mn-lt"/>
              </a:rPr>
              <a:t>.</a:t>
            </a: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= </a:t>
            </a: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leNom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; }</a:t>
            </a:r>
            <a:endParaRPr lang="fr-FR" dirty="0"/>
          </a:p>
          <a:p>
            <a:pPr>
              <a:buNone/>
            </a:pP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}</a:t>
            </a:r>
            <a:endParaRPr lang="fr-FR" dirty="0"/>
          </a:p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new </a:t>
            </a:r>
            <a:r>
              <a:rPr lang="fr-FR" dirty="0">
                <a:solidFill>
                  <a:srgbClr val="344664"/>
                </a:solidFill>
                <a:ea typeface="+mn-lt"/>
                <a:cs typeface="+mn-lt"/>
              </a:rPr>
              <a:t>Personne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 dirty="0">
                <a:solidFill>
                  <a:srgbClr val="A26C22"/>
                </a:solidFill>
                <a:ea typeface="+mn-lt"/>
                <a:cs typeface="+mn-lt"/>
              </a:rPr>
              <a:t>'Jean'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).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; </a:t>
            </a:r>
            <a:r>
              <a:rPr lang="fr-FR" dirty="0">
                <a:solidFill>
                  <a:srgbClr val="636F75"/>
                </a:solidFill>
                <a:ea typeface="+mn-lt"/>
                <a:cs typeface="+mn-lt"/>
              </a:rPr>
              <a:t>// </a:t>
            </a:r>
            <a:r>
              <a:rPr lang="fr-FR" dirty="0" err="1">
                <a:solidFill>
                  <a:srgbClr val="636F75"/>
                </a:solidFill>
                <a:ea typeface="+mn-lt"/>
                <a:cs typeface="+mn-lt"/>
              </a:rPr>
              <a:t>Error</a:t>
            </a:r>
            <a:r>
              <a:rPr lang="fr-FR" dirty="0">
                <a:solidFill>
                  <a:srgbClr val="636F75"/>
                </a:solidFill>
                <a:ea typeface="+mn-lt"/>
                <a:cs typeface="+mn-lt"/>
              </a:rPr>
              <a:t> ‘nom’ est </a:t>
            </a:r>
            <a:r>
              <a:rPr lang="fr-FR" dirty="0" err="1">
                <a:solidFill>
                  <a:srgbClr val="636F75"/>
                </a:solidFill>
                <a:ea typeface="+mn-lt"/>
                <a:cs typeface="+mn-lt"/>
              </a:rPr>
              <a:t>private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689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60239A3-6115-B636-748D-99F55B18D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TypeScript et les classes </a:t>
            </a:r>
            <a:r>
              <a:rPr lang="fr-FR" dirty="0"/>
              <a:t/>
            </a:r>
            <a:br>
              <a:rPr lang="fr-FR" dirty="0"/>
            </a:br>
            <a:endParaRPr lang="fr-FR"/>
          </a:p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5E659D72-6425-8110-3727-A7E36E5D6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305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Public, </a:t>
            </a:r>
            <a:r>
              <a:rPr lang="fr-FR" dirty="0" err="1">
                <a:ea typeface="+mn-lt"/>
                <a:cs typeface="+mn-lt"/>
              </a:rPr>
              <a:t>private</a:t>
            </a:r>
            <a:r>
              <a:rPr lang="fr-FR" dirty="0">
                <a:ea typeface="+mn-lt"/>
                <a:cs typeface="+mn-lt"/>
              </a:rPr>
              <a:t> et </a:t>
            </a:r>
            <a:r>
              <a:rPr lang="fr-FR" dirty="0" err="1">
                <a:ea typeface="+mn-lt"/>
                <a:cs typeface="+mn-lt"/>
              </a:rPr>
              <a:t>protected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Lorsqu'une propriété d’une classe est marquée comme </a:t>
            </a:r>
            <a:r>
              <a:rPr lang="fr-FR" b="1" dirty="0" err="1">
                <a:ea typeface="+mn-lt"/>
                <a:cs typeface="+mn-lt"/>
              </a:rPr>
              <a:t>protected</a:t>
            </a:r>
            <a:r>
              <a:rPr lang="fr-FR" b="1" dirty="0">
                <a:ea typeface="+mn-lt"/>
                <a:cs typeface="+mn-lt"/>
              </a:rPr>
              <a:t> </a:t>
            </a:r>
            <a:r>
              <a:rPr lang="fr-FR" dirty="0">
                <a:ea typeface="+mn-lt"/>
                <a:cs typeface="+mn-lt"/>
              </a:rPr>
              <a:t>elle peut uniquement y être accédée depuis sa classe ou depuis les classes dérivées de celle-ci.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class </a:t>
            </a:r>
            <a:r>
              <a:rPr lang="fr-FR" dirty="0">
                <a:solidFill>
                  <a:srgbClr val="344664"/>
                </a:solidFill>
                <a:ea typeface="+mn-lt"/>
                <a:cs typeface="+mn-lt"/>
              </a:rPr>
              <a:t>Personne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{</a:t>
            </a:r>
            <a:endParaRPr lang="fr-FR" dirty="0">
              <a:ea typeface="+mn-lt"/>
              <a:cs typeface="+mn-lt"/>
            </a:endParaRPr>
          </a:p>
          <a:p>
            <a:pPr>
              <a:buNone/>
            </a:pPr>
            <a:r>
              <a:rPr lang="fr-FR" dirty="0" err="1">
                <a:ea typeface="+mn-lt"/>
                <a:cs typeface="+mn-lt"/>
              </a:rPr>
              <a:t>protected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string;</a:t>
            </a:r>
            <a:endParaRPr lang="fr-FR" dirty="0"/>
          </a:p>
          <a:p>
            <a:pPr>
              <a:buNone/>
            </a:pPr>
            <a:r>
              <a:rPr lang="fr-FR" dirty="0" err="1">
                <a:ea typeface="+mn-lt"/>
                <a:cs typeface="+mn-lt"/>
              </a:rPr>
              <a:t>constructor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string) { </a:t>
            </a:r>
            <a:r>
              <a:rPr lang="fr-FR" dirty="0" err="1">
                <a:ea typeface="+mn-lt"/>
                <a:cs typeface="+mn-lt"/>
              </a:rPr>
              <a:t>this</a:t>
            </a:r>
            <a:r>
              <a:rPr lang="fr-FR" dirty="0" err="1">
                <a:solidFill>
                  <a:srgbClr val="1E5C61"/>
                </a:solidFill>
                <a:ea typeface="+mn-lt"/>
                <a:cs typeface="+mn-lt"/>
              </a:rPr>
              <a:t>.</a:t>
            </a: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=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; }</a:t>
            </a:r>
            <a:endParaRPr lang="fr-FR" dirty="0"/>
          </a:p>
          <a:p>
            <a:pPr marL="0" indent="0">
              <a:buNone/>
            </a:pP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}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857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60239A3-6115-B636-748D-99F55B18D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TypeScript et les classes </a:t>
            </a:r>
            <a:r>
              <a:rPr lang="fr-FR" dirty="0"/>
              <a:t/>
            </a:r>
            <a:br>
              <a:rPr lang="fr-FR" dirty="0"/>
            </a:br>
            <a:endParaRPr lang="fr-FR"/>
          </a:p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5E659D72-6425-8110-3727-A7E36E5D6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2005435"/>
            <a:ext cx="10004869" cy="485104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Public, </a:t>
            </a:r>
            <a:r>
              <a:rPr lang="fr-FR" dirty="0" err="1">
                <a:ea typeface="+mn-lt"/>
                <a:cs typeface="+mn-lt"/>
              </a:rPr>
              <a:t>private</a:t>
            </a:r>
            <a:r>
              <a:rPr lang="fr-FR" dirty="0">
                <a:ea typeface="+mn-lt"/>
                <a:cs typeface="+mn-lt"/>
              </a:rPr>
              <a:t> et </a:t>
            </a:r>
            <a:r>
              <a:rPr lang="fr-FR" dirty="0" err="1">
                <a:ea typeface="+mn-lt"/>
                <a:cs typeface="+mn-lt"/>
              </a:rPr>
              <a:t>protected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class </a:t>
            </a:r>
            <a:r>
              <a:rPr lang="fr-FR" dirty="0" err="1">
                <a:solidFill>
                  <a:srgbClr val="344664"/>
                </a:solidFill>
                <a:ea typeface="+mn-lt"/>
                <a:cs typeface="+mn-lt"/>
              </a:rPr>
              <a:t>Employe</a:t>
            </a:r>
            <a:r>
              <a:rPr lang="fr-FR" dirty="0">
                <a:solidFill>
                  <a:srgbClr val="344664"/>
                </a:solidFill>
                <a:ea typeface="+mn-lt"/>
                <a:cs typeface="+mn-lt"/>
              </a:rPr>
              <a:t> </a:t>
            </a:r>
            <a:r>
              <a:rPr lang="fr-FR" dirty="0" err="1">
                <a:ea typeface="+mn-lt"/>
                <a:cs typeface="+mn-lt"/>
              </a:rPr>
              <a:t>extends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dirty="0">
                <a:solidFill>
                  <a:srgbClr val="344664"/>
                </a:solidFill>
                <a:ea typeface="+mn-lt"/>
                <a:cs typeface="+mn-lt"/>
              </a:rPr>
              <a:t>Personne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{ </a:t>
            </a:r>
            <a:r>
              <a:rPr lang="fr-FR" dirty="0" err="1">
                <a:ea typeface="+mn-lt"/>
                <a:cs typeface="+mn-lt"/>
              </a:rPr>
              <a:t>private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service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string;</a:t>
            </a:r>
            <a:endParaRPr lang="fr-FR" dirty="0">
              <a:ea typeface="+mn-lt"/>
              <a:cs typeface="+mn-lt"/>
            </a:endParaRPr>
          </a:p>
          <a:p>
            <a:pPr>
              <a:buNone/>
            </a:pPr>
            <a:r>
              <a:rPr lang="fr-FR" dirty="0" err="1">
                <a:ea typeface="+mn-lt"/>
                <a:cs typeface="+mn-lt"/>
              </a:rPr>
              <a:t>constructor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string,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service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string) { </a:t>
            </a:r>
            <a:r>
              <a:rPr lang="fr-FR" dirty="0">
                <a:ea typeface="+mn-lt"/>
                <a:cs typeface="+mn-lt"/>
              </a:rPr>
              <a:t>super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); </a:t>
            </a:r>
            <a:r>
              <a:rPr lang="fr-FR" dirty="0" err="1">
                <a:ea typeface="+mn-lt"/>
                <a:cs typeface="+mn-lt"/>
              </a:rPr>
              <a:t>this</a:t>
            </a:r>
            <a:r>
              <a:rPr lang="fr-FR" dirty="0" err="1">
                <a:solidFill>
                  <a:srgbClr val="1E5C61"/>
                </a:solidFill>
                <a:ea typeface="+mn-lt"/>
                <a:cs typeface="+mn-lt"/>
              </a:rPr>
              <a:t>.</a:t>
            </a: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service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=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service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;</a:t>
            </a:r>
            <a:endParaRPr lang="fr-FR" dirty="0"/>
          </a:p>
          <a:p>
            <a:pPr>
              <a:buNone/>
            </a:pP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}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public </a:t>
            </a:r>
            <a:r>
              <a:rPr lang="fr-FR" dirty="0" err="1">
                <a:ea typeface="+mn-lt"/>
                <a:cs typeface="+mn-lt"/>
              </a:rPr>
              <a:t>presentation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() {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return </a:t>
            </a:r>
            <a:r>
              <a:rPr lang="fr-FR" dirty="0">
                <a:solidFill>
                  <a:srgbClr val="A26C22"/>
                </a:solidFill>
                <a:ea typeface="+mn-lt"/>
                <a:cs typeface="+mn-lt"/>
              </a:rPr>
              <a:t>'Bonjour, je m’</a:t>
            </a:r>
            <a:r>
              <a:rPr lang="fr-FR" dirty="0" err="1">
                <a:solidFill>
                  <a:srgbClr val="A26C22"/>
                </a:solidFill>
                <a:ea typeface="+mn-lt"/>
                <a:cs typeface="+mn-lt"/>
              </a:rPr>
              <a:t>apelle</a:t>
            </a:r>
            <a:r>
              <a:rPr lang="fr-FR" dirty="0">
                <a:solidFill>
                  <a:srgbClr val="A26C22"/>
                </a:solidFill>
                <a:ea typeface="+mn-lt"/>
                <a:cs typeface="+mn-lt"/>
              </a:rPr>
              <a:t> '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+ </a:t>
            </a:r>
            <a:r>
              <a:rPr lang="fr-FR" dirty="0" err="1">
                <a:ea typeface="+mn-lt"/>
                <a:cs typeface="+mn-lt"/>
              </a:rPr>
              <a:t>this</a:t>
            </a:r>
            <a:r>
              <a:rPr lang="fr-FR" dirty="0" err="1">
                <a:solidFill>
                  <a:srgbClr val="1E5C61"/>
                </a:solidFill>
                <a:ea typeface="+mn-lt"/>
                <a:cs typeface="+mn-lt"/>
              </a:rPr>
              <a:t>.</a:t>
            </a: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+ </a:t>
            </a:r>
            <a:r>
              <a:rPr lang="fr-FR" dirty="0">
                <a:solidFill>
                  <a:srgbClr val="A26C22"/>
                </a:solidFill>
                <a:ea typeface="+mn-lt"/>
                <a:cs typeface="+mn-lt"/>
              </a:rPr>
              <a:t>' et je travaille au service '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+ </a:t>
            </a:r>
            <a:r>
              <a:rPr lang="fr-FR" dirty="0" err="1">
                <a:ea typeface="+mn-lt"/>
                <a:cs typeface="+mn-lt"/>
              </a:rPr>
              <a:t>this</a:t>
            </a:r>
            <a:r>
              <a:rPr lang="fr-FR" dirty="0" err="1">
                <a:solidFill>
                  <a:srgbClr val="1E5C61"/>
                </a:solidFill>
                <a:ea typeface="+mn-lt"/>
                <a:cs typeface="+mn-lt"/>
              </a:rPr>
              <a:t>.</a:t>
            </a: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service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;</a:t>
            </a:r>
            <a:endParaRPr lang="fr-FR" dirty="0"/>
          </a:p>
          <a:p>
            <a:pPr marL="0" indent="0">
              <a:buNone/>
            </a:pP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} }</a:t>
            </a:r>
            <a:r>
              <a:rPr lang="fr-FR" dirty="0">
                <a:ea typeface="+mn-lt"/>
                <a:cs typeface="+mn-lt"/>
              </a:rPr>
              <a:t> </a:t>
            </a:r>
            <a:endParaRPr lang="fr-FR"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let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jean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= </a:t>
            </a:r>
            <a:r>
              <a:rPr lang="fr-FR" dirty="0">
                <a:ea typeface="+mn-lt"/>
                <a:cs typeface="+mn-lt"/>
              </a:rPr>
              <a:t>new </a:t>
            </a:r>
            <a:r>
              <a:rPr lang="fr-FR" dirty="0" err="1">
                <a:solidFill>
                  <a:srgbClr val="344664"/>
                </a:solidFill>
                <a:ea typeface="+mn-lt"/>
                <a:cs typeface="+mn-lt"/>
              </a:rPr>
              <a:t>Employe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 dirty="0">
                <a:solidFill>
                  <a:srgbClr val="A26C22"/>
                </a:solidFill>
                <a:ea typeface="+mn-lt"/>
                <a:cs typeface="+mn-lt"/>
              </a:rPr>
              <a:t>'Jean'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, </a:t>
            </a:r>
            <a:r>
              <a:rPr lang="fr-FR" dirty="0">
                <a:solidFill>
                  <a:srgbClr val="A26C22"/>
                </a:solidFill>
                <a:ea typeface="+mn-lt"/>
                <a:cs typeface="+mn-lt"/>
              </a:rPr>
              <a:t>'comptable'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); console.</a:t>
            </a:r>
            <a:r>
              <a:rPr lang="fr-FR" dirty="0">
                <a:ea typeface="+mn-lt"/>
                <a:cs typeface="+mn-lt"/>
              </a:rPr>
              <a:t>log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jean</a:t>
            </a:r>
            <a:r>
              <a:rPr lang="fr-FR" dirty="0" err="1">
                <a:solidFill>
                  <a:srgbClr val="1E5C61"/>
                </a:solidFill>
                <a:ea typeface="+mn-lt"/>
                <a:cs typeface="+mn-lt"/>
              </a:rPr>
              <a:t>.</a:t>
            </a:r>
            <a:r>
              <a:rPr lang="fr-FR" dirty="0" err="1">
                <a:ea typeface="+mn-lt"/>
                <a:cs typeface="+mn-lt"/>
              </a:rPr>
              <a:t>presentation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()); </a:t>
            </a:r>
            <a:r>
              <a:rPr lang="fr-FR" dirty="0">
                <a:solidFill>
                  <a:srgbClr val="636F75"/>
                </a:solidFill>
                <a:ea typeface="+mn-lt"/>
                <a:cs typeface="+mn-lt"/>
              </a:rPr>
              <a:t>// Bonjour, je m’</a:t>
            </a:r>
            <a:r>
              <a:rPr lang="fr-FR" dirty="0" err="1">
                <a:solidFill>
                  <a:srgbClr val="636F75"/>
                </a:solidFill>
                <a:ea typeface="+mn-lt"/>
                <a:cs typeface="+mn-lt"/>
              </a:rPr>
              <a:t>apelle</a:t>
            </a:r>
            <a:r>
              <a:rPr lang="fr-FR" dirty="0">
                <a:solidFill>
                  <a:srgbClr val="636F75"/>
                </a:solidFill>
                <a:ea typeface="+mn-lt"/>
                <a:cs typeface="+mn-lt"/>
              </a:rPr>
              <a:t> Jean et je travaille au service comptable.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511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60E8E9A-AEFE-ACCC-F952-65C3674E4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a typeface="+mj-lt"/>
                <a:cs typeface="+mj-lt"/>
              </a:rPr>
              <a:t>Les interfaces </a:t>
            </a:r>
            <a:br>
              <a:rPr lang="fr-FR" dirty="0">
                <a:ea typeface="+mj-lt"/>
                <a:cs typeface="+mj-lt"/>
              </a:rPr>
            </a:br>
            <a:endParaRPr lang="fr-FR" dirty="0">
              <a:ea typeface="+mj-lt"/>
              <a:cs typeface="+mj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AEEC8F9-E9FE-78D1-60AC-286BA5E08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ea typeface="+mn-lt"/>
                <a:cs typeface="+mn-lt"/>
              </a:rPr>
              <a:t>Dans </a:t>
            </a:r>
            <a:r>
              <a:rPr lang="fr-FR" dirty="0" err="1">
                <a:ea typeface="+mn-lt"/>
                <a:cs typeface="+mn-lt"/>
              </a:rPr>
              <a:t>TypeScript</a:t>
            </a:r>
            <a:r>
              <a:rPr lang="fr-FR" dirty="0">
                <a:ea typeface="+mn-lt"/>
                <a:cs typeface="+mn-lt"/>
              </a:rPr>
              <a:t>, les interfaces permettent de définir les types que vous utilisez et constituent un puissant moyen de définir des sortes de contrats dans votre code. </a:t>
            </a:r>
            <a:br>
              <a:rPr lang="fr-FR" dirty="0">
                <a:ea typeface="+mn-lt"/>
                <a:cs typeface="+mn-lt"/>
              </a:rPr>
            </a:br>
            <a:endParaRPr lang="fr-FR" dirty="0">
              <a:ea typeface="+mn-lt"/>
              <a:cs typeface="+mn-lt"/>
            </a:endParaRPr>
          </a:p>
          <a:p>
            <a:r>
              <a:rPr lang="fr-FR" dirty="0">
                <a:ea typeface="+mn-lt"/>
                <a:cs typeface="+mn-lt"/>
              </a:rPr>
              <a:t>Autrement dit, il s’agit d’un contrat sur le contenu d’une valeur qui peut être un objet, une fonction etc. </a:t>
            </a:r>
            <a:br>
              <a:rPr lang="fr-FR" dirty="0">
                <a:ea typeface="+mn-lt"/>
                <a:cs typeface="+mn-lt"/>
              </a:rPr>
            </a:br>
            <a:endParaRPr lang="fr-FR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328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60E8E9A-AEFE-ACCC-F952-65C3674E4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+mj-lt"/>
                <a:cs typeface="+mj-lt"/>
              </a:rPr>
              <a:t>Les interfaces </a:t>
            </a:r>
            <a:r>
              <a:rPr lang="fr-FR" dirty="0">
                <a:ea typeface="+mj-lt"/>
                <a:cs typeface="+mj-lt"/>
              </a:rPr>
              <a:t/>
            </a:r>
            <a:br>
              <a:rPr lang="fr-FR" dirty="0">
                <a:ea typeface="+mj-lt"/>
                <a:cs typeface="+mj-lt"/>
              </a:rPr>
            </a:br>
            <a:endParaRPr lang="fr-FR" dirty="0">
              <a:ea typeface="+mj-lt"/>
              <a:cs typeface="+mj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AEEC8F9-E9FE-78D1-60AC-286BA5E08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37736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1) Créer une interface </a:t>
            </a:r>
            <a:br>
              <a:rPr lang="fr-FR" dirty="0">
                <a:ea typeface="+mn-lt"/>
                <a:cs typeface="+mn-lt"/>
              </a:rPr>
            </a:br>
            <a:r>
              <a:rPr lang="fr-FR" b="1" dirty="0">
                <a:ea typeface="+mn-lt"/>
                <a:cs typeface="+mn-lt"/>
              </a:rPr>
              <a:t>Par exemple pour un objet : </a:t>
            </a: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interface </a:t>
            </a:r>
            <a:r>
              <a:rPr lang="fr-FR" dirty="0">
                <a:solidFill>
                  <a:srgbClr val="344664"/>
                </a:solidFill>
                <a:ea typeface="+mn-lt"/>
                <a:cs typeface="+mn-lt"/>
              </a:rPr>
              <a:t>User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{ </a:t>
            </a:r>
            <a:endParaRPr lang="fr-FR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dirty="0">
                <a:solidFill>
                  <a:srgbClr val="636F75"/>
                </a:solidFill>
                <a:ea typeface="+mn-lt"/>
                <a:cs typeface="+mn-lt"/>
              </a:rPr>
              <a:t>// définition de l’interface User qui devra contenir une propriété </a:t>
            </a:r>
            <a:r>
              <a:rPr lang="fr-FR" dirty="0" err="1">
                <a:solidFill>
                  <a:srgbClr val="636F75"/>
                </a:solidFill>
                <a:ea typeface="+mn-lt"/>
                <a:cs typeface="+mn-lt"/>
              </a:rPr>
              <a:t>prenom</a:t>
            </a:r>
            <a:r>
              <a:rPr lang="fr-FR" dirty="0">
                <a:solidFill>
                  <a:srgbClr val="636F75"/>
                </a:solidFill>
                <a:ea typeface="+mn-lt"/>
                <a:cs typeface="+mn-lt"/>
              </a:rPr>
              <a:t> contenant un string</a:t>
            </a:r>
            <a:endParaRPr lang="fr-FR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prenom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string;</a:t>
            </a:r>
            <a:endParaRPr lang="fr-FR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 }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 err="1">
                <a:ea typeface="+mn-lt"/>
                <a:cs typeface="+mn-lt"/>
              </a:rPr>
              <a:t>function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dirty="0" err="1">
                <a:ea typeface="+mn-lt"/>
                <a:cs typeface="+mn-lt"/>
              </a:rPr>
              <a:t>printUser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user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User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) { </a:t>
            </a:r>
            <a:endParaRPr lang="fr-FR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dirty="0">
                <a:solidFill>
                  <a:srgbClr val="636F75"/>
                </a:solidFill>
                <a:ea typeface="+mn-lt"/>
                <a:cs typeface="+mn-lt"/>
              </a:rPr>
              <a:t>// utilisation de l’interface user sera de la forme définie par l’interface</a:t>
            </a:r>
            <a:endParaRPr lang="fr-FR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console.</a:t>
            </a:r>
            <a:r>
              <a:rPr lang="fr-FR" dirty="0">
                <a:ea typeface="+mn-lt"/>
                <a:cs typeface="+mn-lt"/>
              </a:rPr>
              <a:t>log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user</a:t>
            </a:r>
            <a:r>
              <a:rPr lang="fr-FR" dirty="0" err="1">
                <a:solidFill>
                  <a:srgbClr val="1E5C61"/>
                </a:solidFill>
                <a:ea typeface="+mn-lt"/>
                <a:cs typeface="+mn-lt"/>
              </a:rPr>
              <a:t>.</a:t>
            </a: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prenom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); </a:t>
            </a:r>
            <a:endParaRPr lang="fr-FR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}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endParaRPr lang="fr-FR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155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60E8E9A-AEFE-ACCC-F952-65C3674E4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+mj-lt"/>
                <a:cs typeface="+mj-lt"/>
              </a:rPr>
              <a:t>Les interfaces </a:t>
            </a:r>
            <a:r>
              <a:rPr lang="fr-FR" dirty="0">
                <a:ea typeface="+mj-lt"/>
                <a:cs typeface="+mj-lt"/>
              </a:rPr>
              <a:t/>
            </a:r>
            <a:br>
              <a:rPr lang="fr-FR" dirty="0">
                <a:ea typeface="+mj-lt"/>
                <a:cs typeface="+mj-lt"/>
              </a:rPr>
            </a:br>
            <a:endParaRPr lang="fr-FR" dirty="0">
              <a:ea typeface="+mj-lt"/>
              <a:cs typeface="+mj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AEEC8F9-E9FE-78D1-60AC-286BA5E08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3773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1) Créer une interface </a:t>
            </a:r>
            <a:br>
              <a:rPr lang="fr-FR" dirty="0">
                <a:ea typeface="+mn-lt"/>
                <a:cs typeface="+mn-lt"/>
              </a:rPr>
            </a:br>
            <a:r>
              <a:rPr lang="fr-FR" b="1" dirty="0">
                <a:ea typeface="+mn-lt"/>
                <a:cs typeface="+mn-lt"/>
              </a:rPr>
              <a:t>Par exemple pour une fonction : </a:t>
            </a: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// Cette fonction acceptera un paramètre de type </a:t>
            </a:r>
            <a:r>
              <a:rPr lang="fr-FR" dirty="0" err="1">
                <a:ea typeface="+mn-lt"/>
                <a:cs typeface="+mn-lt"/>
              </a:rPr>
              <a:t>number</a:t>
            </a:r>
            <a:r>
              <a:rPr lang="fr-FR" dirty="0">
                <a:ea typeface="+mn-lt"/>
                <a:cs typeface="+mn-lt"/>
              </a:rPr>
              <a:t> et un de type string et retournera un booléen.</a:t>
            </a:r>
          </a:p>
          <a:p>
            <a:pPr>
              <a:buNone/>
            </a:pPr>
            <a:r>
              <a:rPr lang="fr-FR" dirty="0">
                <a:solidFill>
                  <a:srgbClr val="5333AB"/>
                </a:solidFill>
                <a:ea typeface="+mn-lt"/>
                <a:cs typeface="+mn-lt"/>
              </a:rPr>
              <a:t>interface </a:t>
            </a:r>
            <a:r>
              <a:rPr lang="fr-FR" dirty="0" err="1">
                <a:solidFill>
                  <a:srgbClr val="344664"/>
                </a:solidFill>
                <a:ea typeface="+mn-lt"/>
                <a:cs typeface="+mn-lt"/>
              </a:rPr>
              <a:t>FonctionDeRecherche</a:t>
            </a:r>
            <a:r>
              <a:rPr lang="fr-FR" dirty="0">
                <a:solidFill>
                  <a:srgbClr val="344664"/>
                </a:solidFill>
                <a:ea typeface="+mn-lt"/>
                <a:cs typeface="+mn-lt"/>
              </a:rPr>
              <a:t>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{</a:t>
            </a:r>
            <a:endParaRPr lang="fr-FR" dirty="0"/>
          </a:p>
          <a:p>
            <a:pPr marL="0" indent="0">
              <a:buNone/>
            </a:pP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critere1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</a:t>
            </a:r>
            <a:r>
              <a:rPr lang="fr-FR" dirty="0" err="1">
                <a:solidFill>
                  <a:srgbClr val="1E5C61"/>
                </a:solidFill>
                <a:ea typeface="+mn-lt"/>
                <a:cs typeface="+mn-lt"/>
              </a:rPr>
              <a:t>number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,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critere2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string): </a:t>
            </a:r>
            <a:r>
              <a:rPr lang="fr-FR" dirty="0" err="1">
                <a:solidFill>
                  <a:srgbClr val="1E5C61"/>
                </a:solidFill>
                <a:ea typeface="+mn-lt"/>
                <a:cs typeface="+mn-lt"/>
              </a:rPr>
              <a:t>boolean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; </a:t>
            </a:r>
            <a:endParaRPr lang="fr-FR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}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152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60E8E9A-AEFE-ACCC-F952-65C3674E4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+mj-lt"/>
                <a:cs typeface="+mj-lt"/>
              </a:rPr>
              <a:t>Les interfaces </a:t>
            </a:r>
            <a:r>
              <a:rPr lang="fr-FR" dirty="0">
                <a:ea typeface="+mj-lt"/>
                <a:cs typeface="+mj-lt"/>
              </a:rPr>
              <a:t/>
            </a:r>
            <a:br>
              <a:rPr lang="fr-FR" dirty="0">
                <a:ea typeface="+mj-lt"/>
                <a:cs typeface="+mj-lt"/>
              </a:rPr>
            </a:br>
            <a:endParaRPr lang="fr-FR" dirty="0">
              <a:ea typeface="+mj-lt"/>
              <a:cs typeface="+mj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AEEC8F9-E9FE-78D1-60AC-286BA5E08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69658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1) Créer une interface </a:t>
            </a:r>
            <a:br>
              <a:rPr lang="fr-FR" dirty="0">
                <a:ea typeface="+mn-lt"/>
                <a:cs typeface="+mn-lt"/>
              </a:rPr>
            </a:br>
            <a:r>
              <a:rPr lang="fr-FR" b="1" dirty="0">
                <a:ea typeface="+mn-lt"/>
                <a:cs typeface="+mn-lt"/>
              </a:rPr>
              <a:t>Par exemple pour un objet contenant une méthode : </a:t>
            </a: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interface </a:t>
            </a:r>
            <a:r>
              <a:rPr lang="fr-FR" dirty="0">
                <a:solidFill>
                  <a:srgbClr val="344664"/>
                </a:solidFill>
                <a:ea typeface="+mn-lt"/>
                <a:cs typeface="+mn-lt"/>
              </a:rPr>
              <a:t>User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{ </a:t>
            </a:r>
            <a:endParaRPr lang="fr-FR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prenom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string;</a:t>
            </a:r>
            <a:endParaRPr lang="fr-FR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dirty="0" err="1">
                <a:ea typeface="+mn-lt"/>
                <a:cs typeface="+mn-lt"/>
              </a:rPr>
              <a:t>direBonjour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 err="1">
                <a:solidFill>
                  <a:srgbClr val="1E5C61"/>
                </a:solidFill>
                <a:ea typeface="+mn-lt"/>
                <a:cs typeface="+mn-lt"/>
              </a:rPr>
              <a:t>:string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): </a:t>
            </a:r>
            <a:r>
              <a:rPr lang="fr-FR" dirty="0" err="1">
                <a:ea typeface="+mn-lt"/>
                <a:cs typeface="+mn-lt"/>
              </a:rPr>
              <a:t>void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; </a:t>
            </a:r>
            <a:endParaRPr lang="fr-FR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}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// Avec par exemple :</a:t>
            </a:r>
          </a:p>
          <a:p>
            <a:pPr>
              <a:buNone/>
            </a:pPr>
            <a:r>
              <a:rPr lang="fr-FR" dirty="0" err="1">
                <a:solidFill>
                  <a:srgbClr val="5333AB"/>
                </a:solidFill>
                <a:ea typeface="+mn-lt"/>
                <a:cs typeface="+mn-lt"/>
              </a:rPr>
              <a:t>const</a:t>
            </a:r>
            <a:r>
              <a:rPr lang="fr-FR" dirty="0">
                <a:solidFill>
                  <a:srgbClr val="5333AB"/>
                </a:solidFill>
                <a:ea typeface="+mn-lt"/>
                <a:cs typeface="+mn-lt"/>
              </a:rPr>
              <a:t>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user1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User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= { </a:t>
            </a:r>
            <a:endParaRPr lang="fr-FR" dirty="0">
              <a:solidFill>
                <a:srgbClr val="000000"/>
              </a:solidFill>
              <a:ea typeface="+mn-lt"/>
              <a:cs typeface="+mn-lt"/>
            </a:endParaRPr>
          </a:p>
          <a:p>
            <a:pPr>
              <a:buNone/>
            </a:pP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prenom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</a:t>
            </a:r>
            <a:r>
              <a:rPr lang="fr-FR" dirty="0">
                <a:solidFill>
                  <a:srgbClr val="A26C22"/>
                </a:solidFill>
                <a:ea typeface="+mn-lt"/>
                <a:cs typeface="+mn-lt"/>
              </a:rPr>
              <a:t>'Jean'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,</a:t>
            </a:r>
            <a:endParaRPr lang="fr-FR" dirty="0">
              <a:solidFill>
                <a:srgbClr val="000000"/>
              </a:solidFill>
              <a:ea typeface="+mn-lt"/>
              <a:cs typeface="+mn-lt"/>
            </a:endParaRPr>
          </a:p>
          <a:p>
            <a:pPr>
              <a:buNone/>
            </a:pP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 </a:t>
            </a:r>
            <a:r>
              <a:rPr lang="fr-FR" dirty="0" err="1">
                <a:solidFill>
                  <a:srgbClr val="5333AB"/>
                </a:solidFill>
                <a:ea typeface="+mn-lt"/>
                <a:cs typeface="+mn-lt"/>
              </a:rPr>
              <a:t>direBonjour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string) {</a:t>
            </a:r>
            <a:endParaRPr lang="fr-FR" dirty="0"/>
          </a:p>
          <a:p>
            <a:pPr>
              <a:buNone/>
            </a:pP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console.</a:t>
            </a:r>
            <a:r>
              <a:rPr lang="fr-FR" dirty="0">
                <a:solidFill>
                  <a:srgbClr val="5333AB"/>
                </a:solidFill>
                <a:ea typeface="+mn-lt"/>
                <a:cs typeface="+mn-lt"/>
              </a:rPr>
              <a:t>log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 dirty="0">
                <a:solidFill>
                  <a:srgbClr val="A26C22"/>
                </a:solidFill>
                <a:ea typeface="+mn-lt"/>
                <a:cs typeface="+mn-lt"/>
              </a:rPr>
              <a:t>'Bonjour, je m’appelle '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+ </a:t>
            </a:r>
            <a:r>
              <a:rPr lang="fr-FR" dirty="0" err="1">
                <a:solidFill>
                  <a:srgbClr val="5333AB"/>
                </a:solidFill>
                <a:ea typeface="+mn-lt"/>
                <a:cs typeface="+mn-lt"/>
              </a:rPr>
              <a:t>this</a:t>
            </a:r>
            <a:r>
              <a:rPr lang="fr-FR" dirty="0" err="1">
                <a:solidFill>
                  <a:srgbClr val="1E5C61"/>
                </a:solidFill>
                <a:ea typeface="+mn-lt"/>
                <a:cs typeface="+mn-lt"/>
              </a:rPr>
              <a:t>.</a:t>
            </a: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prenom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+ </a:t>
            </a:r>
            <a:r>
              <a:rPr lang="fr-FR" dirty="0">
                <a:solidFill>
                  <a:srgbClr val="A26C22"/>
                </a:solidFill>
                <a:ea typeface="+mn-lt"/>
                <a:cs typeface="+mn-lt"/>
              </a:rPr>
              <a:t>' '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+ </a:t>
            </a: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); }</a:t>
            </a:r>
            <a:endParaRPr lang="fr-FR" dirty="0"/>
          </a:p>
          <a:p>
            <a:pPr marL="0" indent="0">
              <a:buNone/>
            </a:pP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}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128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60E8E9A-AEFE-ACCC-F952-65C3674E4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+mj-lt"/>
                <a:cs typeface="+mj-lt"/>
              </a:rPr>
              <a:t>Les interfaces </a:t>
            </a:r>
            <a:r>
              <a:rPr lang="fr-FR" dirty="0">
                <a:ea typeface="+mj-lt"/>
                <a:cs typeface="+mj-lt"/>
              </a:rPr>
              <a:t/>
            </a:r>
            <a:br>
              <a:rPr lang="fr-FR" dirty="0">
                <a:ea typeface="+mj-lt"/>
                <a:cs typeface="+mj-lt"/>
              </a:rPr>
            </a:br>
            <a:endParaRPr lang="fr-FR" dirty="0">
              <a:ea typeface="+mj-lt"/>
              <a:cs typeface="+mj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AEEC8F9-E9FE-78D1-60AC-286BA5E08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69658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1) Créer une interface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user1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.</a:t>
            </a:r>
            <a:r>
              <a:rPr lang="fr-FR" dirty="0">
                <a:solidFill>
                  <a:srgbClr val="5333AB"/>
                </a:solidFill>
                <a:ea typeface="+mn-lt"/>
                <a:cs typeface="+mn-lt"/>
              </a:rPr>
              <a:t>direBonjour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(</a:t>
            </a:r>
            <a:r>
              <a:rPr lang="fr-FR" dirty="0">
                <a:solidFill>
                  <a:srgbClr val="A26C22"/>
                </a:solidFill>
                <a:ea typeface="+mn-lt"/>
                <a:cs typeface="+mn-lt"/>
              </a:rPr>
              <a:t>'Dupont'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); </a:t>
            </a:r>
            <a:r>
              <a:rPr lang="fr-FR" dirty="0">
                <a:solidFill>
                  <a:srgbClr val="636F75"/>
                </a:solidFill>
                <a:ea typeface="+mn-lt"/>
                <a:cs typeface="+mn-lt"/>
              </a:rPr>
              <a:t>// Bonjour, je m’appelle Jean Dupont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2)Propriété optionnelle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Il est possible de définir des propriétés optionnelles en utilisant</a:t>
            </a:r>
            <a:r>
              <a:rPr lang="fr-FR" b="1" dirty="0">
                <a:ea typeface="+mn-lt"/>
                <a:cs typeface="+mn-lt"/>
              </a:rPr>
              <a:t> ? </a:t>
            </a:r>
            <a:r>
              <a:rPr lang="fr-FR" dirty="0">
                <a:ea typeface="+mn-lt"/>
                <a:cs typeface="+mn-lt"/>
              </a:rPr>
              <a:t>.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interface </a:t>
            </a:r>
            <a:r>
              <a:rPr lang="fr-FR" dirty="0">
                <a:solidFill>
                  <a:srgbClr val="344664"/>
                </a:solidFill>
                <a:ea typeface="+mn-lt"/>
                <a:cs typeface="+mn-lt"/>
              </a:rPr>
              <a:t>User 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{ </a:t>
            </a:r>
            <a:endParaRPr lang="fr-FR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dirty="0">
                <a:solidFill>
                  <a:srgbClr val="636F75"/>
                </a:solidFill>
                <a:ea typeface="+mn-lt"/>
                <a:cs typeface="+mn-lt"/>
              </a:rPr>
              <a:t>// définition de l’interface User qui devra contenir une propriété </a:t>
            </a:r>
            <a:r>
              <a:rPr lang="fr-FR" dirty="0" err="1">
                <a:solidFill>
                  <a:srgbClr val="636F75"/>
                </a:solidFill>
                <a:ea typeface="+mn-lt"/>
                <a:cs typeface="+mn-lt"/>
              </a:rPr>
              <a:t>prenom</a:t>
            </a:r>
            <a:r>
              <a:rPr lang="fr-FR" dirty="0">
                <a:solidFill>
                  <a:srgbClr val="636F75"/>
                </a:solidFill>
                <a:ea typeface="+mn-lt"/>
                <a:cs typeface="+mn-lt"/>
              </a:rPr>
              <a:t> contenant une string et une propriété optionnelle nom</a:t>
            </a:r>
            <a:endParaRPr lang="fr-FR" dirty="0">
              <a:ea typeface="+mn-lt"/>
              <a:cs typeface="+mn-lt"/>
            </a:endParaRPr>
          </a:p>
          <a:p>
            <a:pPr>
              <a:buNone/>
            </a:pPr>
            <a:r>
              <a:rPr lang="fr-FR" dirty="0" err="1">
                <a:solidFill>
                  <a:srgbClr val="364452"/>
                </a:solidFill>
                <a:ea typeface="+mn-lt"/>
                <a:cs typeface="+mn-lt"/>
              </a:rPr>
              <a:t>prenom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string;</a:t>
            </a:r>
            <a:endParaRPr lang="fr-FR" dirty="0"/>
          </a:p>
          <a:p>
            <a:pPr marL="0" indent="0">
              <a:buNone/>
            </a:pPr>
            <a:r>
              <a:rPr lang="fr-FR" dirty="0">
                <a:solidFill>
                  <a:srgbClr val="364452"/>
                </a:solidFill>
                <a:ea typeface="+mn-lt"/>
                <a:cs typeface="+mn-lt"/>
              </a:rPr>
              <a:t>nom</a:t>
            </a:r>
            <a:r>
              <a:rPr lang="fr-FR" b="1" dirty="0">
                <a:solidFill>
                  <a:srgbClr val="1E5C61"/>
                </a:solidFill>
                <a:ea typeface="+mn-lt"/>
                <a:cs typeface="+mn-lt"/>
              </a:rPr>
              <a:t>?</a:t>
            </a: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: string;</a:t>
            </a:r>
            <a:endParaRPr lang="fr-FR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dirty="0">
                <a:solidFill>
                  <a:srgbClr val="1E5C61"/>
                </a:solidFill>
                <a:ea typeface="+mn-lt"/>
                <a:cs typeface="+mn-lt"/>
              </a:rPr>
              <a:t> }</a:t>
            </a:r>
            <a:r>
              <a:rPr lang="fr-FR" dirty="0">
                <a:ea typeface="+mn-lt"/>
                <a:cs typeface="+mn-lt"/>
              </a:rPr>
              <a:t> 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302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60E8E9A-AEFE-ACCC-F952-65C3674E4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+mj-lt"/>
                <a:cs typeface="+mj-lt"/>
              </a:rPr>
              <a:t>Les interfaces </a:t>
            </a:r>
            <a:r>
              <a:rPr lang="fr-FR" dirty="0">
                <a:ea typeface="+mj-lt"/>
                <a:cs typeface="+mj-lt"/>
              </a:rPr>
              <a:t/>
            </a:r>
            <a:br>
              <a:rPr lang="fr-FR" dirty="0">
                <a:ea typeface="+mj-lt"/>
                <a:cs typeface="+mj-lt"/>
              </a:rPr>
            </a:br>
            <a:endParaRPr lang="fr-FR" dirty="0">
              <a:ea typeface="+mj-lt"/>
              <a:cs typeface="+mj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AEEC8F9-E9FE-78D1-60AC-286BA5E08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69658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Les symboles </a:t>
            </a:r>
            <a:r>
              <a:rPr lang="fr-FR" dirty="0">
                <a:latin typeface="Consolas"/>
                <a:ea typeface="+mn-lt"/>
                <a:cs typeface="+mn-lt"/>
              </a:rPr>
              <a:t>?</a:t>
            </a:r>
            <a:r>
              <a:rPr lang="fr-FR" dirty="0">
                <a:ea typeface="+mn-lt"/>
                <a:cs typeface="+mn-lt"/>
              </a:rPr>
              <a:t> et </a:t>
            </a:r>
            <a:r>
              <a:rPr lang="fr-FR" dirty="0">
                <a:latin typeface="Consolas"/>
                <a:ea typeface="+mn-lt"/>
                <a:cs typeface="+mn-lt"/>
              </a:rPr>
              <a:t>!en </a:t>
            </a:r>
            <a:r>
              <a:rPr lang="fr-FR" dirty="0" err="1">
                <a:latin typeface="Consolas"/>
                <a:ea typeface="+mn-lt"/>
                <a:cs typeface="+mn-lt"/>
              </a:rPr>
              <a:t>Typescript</a:t>
            </a:r>
            <a:endParaRPr lang="fr-FR" dirty="0" err="1">
              <a:latin typeface="Gill Sans MT" panose="020B0502020104020203"/>
              <a:ea typeface="+mn-lt"/>
              <a:cs typeface="+mn-lt"/>
            </a:endParaRPr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1. Le symbole ? (optionnel)</a:t>
            </a:r>
            <a:endParaRPr lang="fr-FR" dirty="0"/>
          </a:p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Le point d'interrogation ? est utilisé pour indiquer qu'une propriété ou un paramètre est optionnel.</a:t>
            </a:r>
          </a:p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Cela signifie que cette propriété ou ce paramètre peut être soit défini, soit non défini (</a:t>
            </a:r>
            <a:r>
              <a:rPr lang="fr-FR" dirty="0" err="1">
                <a:ea typeface="+mn-lt"/>
                <a:cs typeface="+mn-lt"/>
              </a:rPr>
              <a:t>undefined</a:t>
            </a:r>
            <a:r>
              <a:rPr lang="fr-FR" dirty="0">
                <a:ea typeface="+mn-lt"/>
                <a:cs typeface="+mn-lt"/>
              </a:rPr>
              <a:t>)</a:t>
            </a:r>
          </a:p>
          <a:p>
            <a:pPr marL="0" indent="0">
              <a:buNone/>
            </a:pPr>
            <a:r>
              <a:rPr lang="fr-FR" dirty="0" err="1">
                <a:ea typeface="+mn-lt"/>
                <a:cs typeface="+mn-lt"/>
              </a:rPr>
              <a:t>const</a:t>
            </a:r>
            <a:r>
              <a:rPr lang="fr-FR" dirty="0">
                <a:ea typeface="+mn-lt"/>
                <a:cs typeface="+mn-lt"/>
              </a:rPr>
              <a:t> user1: User = { </a:t>
            </a:r>
            <a:r>
              <a:rPr lang="fr-FR" dirty="0" err="1">
                <a:ea typeface="+mn-lt"/>
                <a:cs typeface="+mn-lt"/>
              </a:rPr>
              <a:t>name</a:t>
            </a:r>
            <a:r>
              <a:rPr lang="fr-FR" dirty="0">
                <a:ea typeface="+mn-lt"/>
                <a:cs typeface="+mn-lt"/>
              </a:rPr>
              <a:t>: 'Alice' }; // Correct, </a:t>
            </a:r>
            <a:r>
              <a:rPr lang="fr-FR" dirty="0" err="1">
                <a:ea typeface="+mn-lt"/>
                <a:cs typeface="+mn-lt"/>
              </a:rPr>
              <a:t>age</a:t>
            </a:r>
            <a:r>
              <a:rPr lang="fr-FR" dirty="0">
                <a:ea typeface="+mn-lt"/>
                <a:cs typeface="+mn-lt"/>
              </a:rPr>
              <a:t> n'est pas nécessaire </a:t>
            </a:r>
            <a:r>
              <a:rPr lang="fr-FR" dirty="0" err="1">
                <a:ea typeface="+mn-lt"/>
                <a:cs typeface="+mn-lt"/>
              </a:rPr>
              <a:t>const</a:t>
            </a:r>
            <a:r>
              <a:rPr lang="fr-FR" dirty="0">
                <a:ea typeface="+mn-lt"/>
                <a:cs typeface="+mn-lt"/>
              </a:rPr>
              <a:t> user2: User = { </a:t>
            </a:r>
            <a:r>
              <a:rPr lang="fr-FR" dirty="0" err="1">
                <a:ea typeface="+mn-lt"/>
                <a:cs typeface="+mn-lt"/>
              </a:rPr>
              <a:t>name</a:t>
            </a:r>
            <a:r>
              <a:rPr lang="fr-FR" dirty="0">
                <a:ea typeface="+mn-lt"/>
                <a:cs typeface="+mn-lt"/>
              </a:rPr>
              <a:t>: 'Bob', </a:t>
            </a:r>
            <a:r>
              <a:rPr lang="fr-FR" dirty="0" err="1">
                <a:ea typeface="+mn-lt"/>
                <a:cs typeface="+mn-lt"/>
              </a:rPr>
              <a:t>age</a:t>
            </a:r>
            <a:r>
              <a:rPr lang="fr-FR" dirty="0">
                <a:ea typeface="+mn-lt"/>
                <a:cs typeface="+mn-lt"/>
              </a:rPr>
              <a:t>: 30 }; // Correct, </a:t>
            </a:r>
            <a:r>
              <a:rPr lang="fr-FR" dirty="0" err="1">
                <a:ea typeface="+mn-lt"/>
                <a:cs typeface="+mn-lt"/>
              </a:rPr>
              <a:t>age</a:t>
            </a:r>
            <a:r>
              <a:rPr lang="fr-FR" dirty="0">
                <a:ea typeface="+mn-lt"/>
                <a:cs typeface="+mn-lt"/>
              </a:rPr>
              <a:t> est spécifié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001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60E8E9A-AEFE-ACCC-F952-65C3674E4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+mj-lt"/>
                <a:cs typeface="+mj-lt"/>
              </a:rPr>
              <a:t>Les interfaces </a:t>
            </a:r>
            <a:r>
              <a:rPr lang="fr-FR" dirty="0">
                <a:ea typeface="+mj-lt"/>
                <a:cs typeface="+mj-lt"/>
              </a:rPr>
              <a:t/>
            </a:r>
            <a:br>
              <a:rPr lang="fr-FR" dirty="0">
                <a:ea typeface="+mj-lt"/>
                <a:cs typeface="+mj-lt"/>
              </a:rPr>
            </a:br>
            <a:endParaRPr lang="fr-FR" dirty="0">
              <a:ea typeface="+mj-lt"/>
              <a:cs typeface="+mj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AEEC8F9-E9FE-78D1-60AC-286BA5E08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69658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Les symboles </a:t>
            </a:r>
            <a:r>
              <a:rPr lang="fr-FR" dirty="0">
                <a:latin typeface="Consolas"/>
                <a:ea typeface="+mn-lt"/>
                <a:cs typeface="+mn-lt"/>
              </a:rPr>
              <a:t>?</a:t>
            </a:r>
            <a:r>
              <a:rPr lang="fr-FR" dirty="0">
                <a:ea typeface="+mn-lt"/>
                <a:cs typeface="+mn-lt"/>
              </a:rPr>
              <a:t> et </a:t>
            </a:r>
            <a:r>
              <a:rPr lang="fr-FR" dirty="0">
                <a:latin typeface="Consolas"/>
                <a:ea typeface="+mn-lt"/>
                <a:cs typeface="+mn-lt"/>
              </a:rPr>
              <a:t>!en </a:t>
            </a:r>
            <a:r>
              <a:rPr lang="fr-FR" dirty="0" err="1">
                <a:latin typeface="Consolas"/>
                <a:ea typeface="+mn-lt"/>
                <a:cs typeface="+mn-lt"/>
              </a:rPr>
              <a:t>Typescript</a:t>
            </a:r>
            <a:endParaRPr lang="fr-FR" dirty="0" err="1">
              <a:latin typeface="Gill Sans MT" panose="020B0502020104020203"/>
              <a:ea typeface="+mn-lt"/>
              <a:cs typeface="+mn-lt"/>
            </a:endParaRPr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interface User {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  </a:t>
            </a:r>
            <a:r>
              <a:rPr lang="fr-FR" dirty="0" err="1">
                <a:ea typeface="+mn-lt"/>
                <a:cs typeface="+mn-lt"/>
              </a:rPr>
              <a:t>name</a:t>
            </a:r>
            <a:r>
              <a:rPr lang="fr-FR" dirty="0">
                <a:ea typeface="+mn-lt"/>
                <a:cs typeface="+mn-lt"/>
              </a:rPr>
              <a:t>: string;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  </a:t>
            </a:r>
            <a:r>
              <a:rPr lang="fr-FR" dirty="0" err="1">
                <a:ea typeface="+mn-lt"/>
                <a:cs typeface="+mn-lt"/>
              </a:rPr>
              <a:t>age</a:t>
            </a:r>
            <a:r>
              <a:rPr lang="fr-FR" dirty="0">
                <a:ea typeface="+mn-lt"/>
                <a:cs typeface="+mn-lt"/>
              </a:rPr>
              <a:t>?: </a:t>
            </a:r>
            <a:r>
              <a:rPr lang="fr-FR" dirty="0" err="1">
                <a:ea typeface="+mn-lt"/>
                <a:cs typeface="+mn-lt"/>
              </a:rPr>
              <a:t>number</a:t>
            </a:r>
            <a:r>
              <a:rPr lang="fr-FR" dirty="0">
                <a:ea typeface="+mn-lt"/>
                <a:cs typeface="+mn-lt"/>
              </a:rPr>
              <a:t>; // Propriété optionnelle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}</a:t>
            </a:r>
            <a:endParaRPr lang="fr-FR" dirty="0"/>
          </a:p>
          <a:p>
            <a:pPr>
              <a:buNone/>
            </a:pPr>
            <a:r>
              <a:rPr lang="fr-FR" dirty="0" err="1">
                <a:ea typeface="+mn-lt"/>
                <a:cs typeface="+mn-lt"/>
              </a:rPr>
              <a:t>const</a:t>
            </a:r>
            <a:r>
              <a:rPr lang="fr-FR" dirty="0">
                <a:ea typeface="+mn-lt"/>
                <a:cs typeface="+mn-lt"/>
              </a:rPr>
              <a:t> user1: User = { </a:t>
            </a:r>
            <a:r>
              <a:rPr lang="fr-FR" dirty="0" err="1">
                <a:ea typeface="+mn-lt"/>
                <a:cs typeface="+mn-lt"/>
              </a:rPr>
              <a:t>name</a:t>
            </a:r>
            <a:r>
              <a:rPr lang="fr-FR" dirty="0">
                <a:ea typeface="+mn-lt"/>
                <a:cs typeface="+mn-lt"/>
              </a:rPr>
              <a:t>: 'Alice' };  // Correct, </a:t>
            </a:r>
            <a:r>
              <a:rPr lang="fr-FR" dirty="0" err="1">
                <a:ea typeface="+mn-lt"/>
                <a:cs typeface="+mn-lt"/>
              </a:rPr>
              <a:t>age</a:t>
            </a:r>
            <a:r>
              <a:rPr lang="fr-FR" dirty="0">
                <a:ea typeface="+mn-lt"/>
                <a:cs typeface="+mn-lt"/>
              </a:rPr>
              <a:t> n'est pas nécessaire</a:t>
            </a:r>
            <a:endParaRPr lang="fr-FR" dirty="0"/>
          </a:p>
          <a:p>
            <a:pPr>
              <a:buNone/>
            </a:pPr>
            <a:r>
              <a:rPr lang="fr-FR" dirty="0" err="1">
                <a:ea typeface="+mn-lt"/>
                <a:cs typeface="+mn-lt"/>
              </a:rPr>
              <a:t>const</a:t>
            </a:r>
            <a:r>
              <a:rPr lang="fr-FR" dirty="0">
                <a:ea typeface="+mn-lt"/>
                <a:cs typeface="+mn-lt"/>
              </a:rPr>
              <a:t> user2: User = { </a:t>
            </a:r>
            <a:r>
              <a:rPr lang="fr-FR" dirty="0" err="1">
                <a:ea typeface="+mn-lt"/>
                <a:cs typeface="+mn-lt"/>
              </a:rPr>
              <a:t>name</a:t>
            </a:r>
            <a:r>
              <a:rPr lang="fr-FR" dirty="0">
                <a:ea typeface="+mn-lt"/>
                <a:cs typeface="+mn-lt"/>
              </a:rPr>
              <a:t>: 'Bob', </a:t>
            </a:r>
            <a:r>
              <a:rPr lang="fr-FR" dirty="0" err="1">
                <a:ea typeface="+mn-lt"/>
                <a:cs typeface="+mn-lt"/>
              </a:rPr>
              <a:t>age</a:t>
            </a:r>
            <a:r>
              <a:rPr lang="fr-FR" dirty="0">
                <a:ea typeface="+mn-lt"/>
                <a:cs typeface="+mn-lt"/>
              </a:rPr>
              <a:t>: 30 };  // Correct, </a:t>
            </a:r>
            <a:r>
              <a:rPr lang="fr-FR" dirty="0" err="1">
                <a:ea typeface="+mn-lt"/>
                <a:cs typeface="+mn-lt"/>
              </a:rPr>
              <a:t>age</a:t>
            </a:r>
            <a:r>
              <a:rPr lang="fr-FR" dirty="0">
                <a:ea typeface="+mn-lt"/>
                <a:cs typeface="+mn-lt"/>
              </a:rPr>
              <a:t> est spécifié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Ici, la propriété </a:t>
            </a:r>
            <a:r>
              <a:rPr lang="fr-FR" dirty="0" err="1">
                <a:latin typeface="Consolas"/>
                <a:ea typeface="+mn-lt"/>
                <a:cs typeface="+mn-lt"/>
              </a:rPr>
              <a:t>age</a:t>
            </a:r>
            <a:r>
              <a:rPr lang="fr-FR" dirty="0">
                <a:ea typeface="+mn-lt"/>
                <a:cs typeface="+mn-lt"/>
              </a:rPr>
              <a:t> est optionnelle, donc elle peut être omise lors de la création d'un objet du type </a:t>
            </a:r>
            <a:r>
              <a:rPr lang="fr-FR" dirty="0">
                <a:latin typeface="Consolas"/>
                <a:ea typeface="+mn-lt"/>
                <a:cs typeface="+mn-lt"/>
              </a:rPr>
              <a:t>User</a:t>
            </a:r>
            <a:r>
              <a:rPr lang="fr-FR" dirty="0">
                <a:ea typeface="+mn-lt"/>
                <a:cs typeface="+mn-lt"/>
              </a:rPr>
              <a:t>.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0528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60E8E9A-AEFE-ACCC-F952-65C3674E4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+mj-lt"/>
                <a:cs typeface="+mj-lt"/>
              </a:rPr>
              <a:t>Les interfaces </a:t>
            </a:r>
            <a:r>
              <a:rPr lang="fr-FR" dirty="0">
                <a:ea typeface="+mj-lt"/>
                <a:cs typeface="+mj-lt"/>
              </a:rPr>
              <a:t/>
            </a:r>
            <a:br>
              <a:rPr lang="fr-FR" dirty="0">
                <a:ea typeface="+mj-lt"/>
                <a:cs typeface="+mj-lt"/>
              </a:rPr>
            </a:br>
            <a:endParaRPr lang="fr-FR" dirty="0">
              <a:ea typeface="+mj-lt"/>
              <a:cs typeface="+mj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AEEC8F9-E9FE-78D1-60AC-286BA5E08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69658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Les symboles </a:t>
            </a:r>
            <a:r>
              <a:rPr lang="fr-FR" dirty="0">
                <a:latin typeface="Consolas"/>
                <a:ea typeface="+mn-lt"/>
                <a:cs typeface="+mn-lt"/>
              </a:rPr>
              <a:t>?</a:t>
            </a:r>
            <a:r>
              <a:rPr lang="fr-FR" dirty="0">
                <a:ea typeface="+mn-lt"/>
                <a:cs typeface="+mn-lt"/>
              </a:rPr>
              <a:t> et </a:t>
            </a:r>
            <a:r>
              <a:rPr lang="fr-FR" dirty="0">
                <a:latin typeface="Consolas"/>
                <a:ea typeface="+mn-lt"/>
                <a:cs typeface="+mn-lt"/>
              </a:rPr>
              <a:t>!en </a:t>
            </a:r>
            <a:r>
              <a:rPr lang="fr-FR" dirty="0" err="1">
                <a:latin typeface="Consolas"/>
                <a:ea typeface="+mn-lt"/>
                <a:cs typeface="+mn-lt"/>
              </a:rPr>
              <a:t>Typescript</a:t>
            </a:r>
            <a:endParaRPr lang="fr-FR" dirty="0" err="1">
              <a:latin typeface="Gill Sans MT" panose="020B0502020104020203"/>
              <a:ea typeface="+mn-lt"/>
              <a:cs typeface="+mn-lt"/>
            </a:endParaRPr>
          </a:p>
          <a:p>
            <a:pPr>
              <a:buNone/>
            </a:pPr>
            <a:r>
              <a:rPr lang="fr-FR" dirty="0" err="1">
                <a:ea typeface="+mn-lt"/>
                <a:cs typeface="+mn-lt"/>
              </a:rPr>
              <a:t>function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dirty="0" err="1">
                <a:ea typeface="+mn-lt"/>
                <a:cs typeface="+mn-lt"/>
              </a:rPr>
              <a:t>greet</a:t>
            </a:r>
            <a:r>
              <a:rPr lang="fr-FR" dirty="0">
                <a:ea typeface="+mn-lt"/>
                <a:cs typeface="+mn-lt"/>
              </a:rPr>
              <a:t>(</a:t>
            </a:r>
            <a:r>
              <a:rPr lang="fr-FR" dirty="0" err="1">
                <a:ea typeface="+mn-lt"/>
                <a:cs typeface="+mn-lt"/>
              </a:rPr>
              <a:t>name</a:t>
            </a:r>
            <a:r>
              <a:rPr lang="fr-FR" dirty="0">
                <a:ea typeface="+mn-lt"/>
                <a:cs typeface="+mn-lt"/>
              </a:rPr>
              <a:t>: string, </a:t>
            </a:r>
            <a:r>
              <a:rPr lang="fr-FR" dirty="0" err="1">
                <a:ea typeface="+mn-lt"/>
                <a:cs typeface="+mn-lt"/>
              </a:rPr>
              <a:t>age</a:t>
            </a:r>
            <a:r>
              <a:rPr lang="fr-FR" b="1" dirty="0">
                <a:ea typeface="+mn-lt"/>
                <a:cs typeface="+mn-lt"/>
              </a:rPr>
              <a:t>?</a:t>
            </a:r>
            <a:r>
              <a:rPr lang="fr-FR" dirty="0">
                <a:ea typeface="+mn-lt"/>
                <a:cs typeface="+mn-lt"/>
              </a:rPr>
              <a:t>: </a:t>
            </a:r>
            <a:r>
              <a:rPr lang="fr-FR" dirty="0" err="1">
                <a:ea typeface="+mn-lt"/>
                <a:cs typeface="+mn-lt"/>
              </a:rPr>
              <a:t>number</a:t>
            </a:r>
            <a:r>
              <a:rPr lang="fr-FR" dirty="0">
                <a:ea typeface="+mn-lt"/>
                <a:cs typeface="+mn-lt"/>
              </a:rPr>
              <a:t>): string {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  return </a:t>
            </a:r>
            <a:r>
              <a:rPr lang="fr-FR" dirty="0" err="1">
                <a:ea typeface="+mn-lt"/>
                <a:cs typeface="+mn-lt"/>
              </a:rPr>
              <a:t>age</a:t>
            </a:r>
            <a:r>
              <a:rPr lang="fr-FR" dirty="0">
                <a:ea typeface="+mn-lt"/>
                <a:cs typeface="+mn-lt"/>
              </a:rPr>
              <a:t> ? `Hello, ${</a:t>
            </a:r>
            <a:r>
              <a:rPr lang="fr-FR" dirty="0" err="1">
                <a:ea typeface="+mn-lt"/>
                <a:cs typeface="+mn-lt"/>
              </a:rPr>
              <a:t>name</a:t>
            </a:r>
            <a:r>
              <a:rPr lang="fr-FR" dirty="0">
                <a:ea typeface="+mn-lt"/>
                <a:cs typeface="+mn-lt"/>
              </a:rPr>
              <a:t>}. You are ${</a:t>
            </a:r>
            <a:r>
              <a:rPr lang="fr-FR" dirty="0" err="1">
                <a:ea typeface="+mn-lt"/>
                <a:cs typeface="+mn-lt"/>
              </a:rPr>
              <a:t>age</a:t>
            </a:r>
            <a:r>
              <a:rPr lang="fr-FR" dirty="0">
                <a:ea typeface="+mn-lt"/>
                <a:cs typeface="+mn-lt"/>
              </a:rPr>
              <a:t>} </a:t>
            </a:r>
            <a:r>
              <a:rPr lang="fr-FR" dirty="0" err="1">
                <a:ea typeface="+mn-lt"/>
                <a:cs typeface="+mn-lt"/>
              </a:rPr>
              <a:t>years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dirty="0" err="1">
                <a:ea typeface="+mn-lt"/>
                <a:cs typeface="+mn-lt"/>
              </a:rPr>
              <a:t>old</a:t>
            </a:r>
            <a:r>
              <a:rPr lang="fr-FR" dirty="0">
                <a:ea typeface="+mn-lt"/>
                <a:cs typeface="+mn-lt"/>
              </a:rPr>
              <a:t>.` : `Hello, ${</a:t>
            </a:r>
            <a:r>
              <a:rPr lang="fr-FR" dirty="0" err="1">
                <a:ea typeface="+mn-lt"/>
                <a:cs typeface="+mn-lt"/>
              </a:rPr>
              <a:t>name</a:t>
            </a:r>
            <a:r>
              <a:rPr lang="fr-FR" dirty="0">
                <a:ea typeface="+mn-lt"/>
                <a:cs typeface="+mn-lt"/>
              </a:rPr>
              <a:t>}.`;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}</a:t>
            </a:r>
            <a:endParaRPr lang="fr-FR" dirty="0"/>
          </a:p>
          <a:p>
            <a:pPr>
              <a:buNone/>
            </a:pPr>
            <a:r>
              <a:rPr lang="fr-FR" dirty="0" err="1">
                <a:ea typeface="+mn-lt"/>
                <a:cs typeface="+mn-lt"/>
              </a:rPr>
              <a:t>greet</a:t>
            </a:r>
            <a:r>
              <a:rPr lang="fr-FR" dirty="0">
                <a:ea typeface="+mn-lt"/>
                <a:cs typeface="+mn-lt"/>
              </a:rPr>
              <a:t>('Alice');  // "Hello, Alice."</a:t>
            </a:r>
            <a:endParaRPr lang="fr-FR" dirty="0"/>
          </a:p>
          <a:p>
            <a:pPr>
              <a:buNone/>
            </a:pPr>
            <a:r>
              <a:rPr lang="fr-FR" dirty="0" err="1">
                <a:ea typeface="+mn-lt"/>
                <a:cs typeface="+mn-lt"/>
              </a:rPr>
              <a:t>greet</a:t>
            </a:r>
            <a:r>
              <a:rPr lang="fr-FR" dirty="0">
                <a:ea typeface="+mn-lt"/>
                <a:cs typeface="+mn-lt"/>
              </a:rPr>
              <a:t>('Bob', 30);  // "Hello, Bob. You are 30 </a:t>
            </a:r>
            <a:r>
              <a:rPr lang="fr-FR" dirty="0" err="1">
                <a:ea typeface="+mn-lt"/>
                <a:cs typeface="+mn-lt"/>
              </a:rPr>
              <a:t>years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dirty="0" err="1">
                <a:ea typeface="+mn-lt"/>
                <a:cs typeface="+mn-lt"/>
              </a:rPr>
              <a:t>old</a:t>
            </a:r>
            <a:r>
              <a:rPr lang="fr-FR" dirty="0">
                <a:ea typeface="+mn-lt"/>
                <a:cs typeface="+mn-lt"/>
              </a:rPr>
              <a:t>."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Dans cet exemple, le paramètre </a:t>
            </a:r>
            <a:r>
              <a:rPr lang="fr-FR" dirty="0" err="1">
                <a:latin typeface="Consolas"/>
                <a:ea typeface="+mn-lt"/>
                <a:cs typeface="+mn-lt"/>
              </a:rPr>
              <a:t>age</a:t>
            </a:r>
            <a:r>
              <a:rPr lang="fr-FR" dirty="0">
                <a:ea typeface="+mn-lt"/>
                <a:cs typeface="+mn-lt"/>
              </a:rPr>
              <a:t> est optionnel. La fonction peut être appelée avec ou sans ce paramètre.</a:t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517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60E8E9A-AEFE-ACCC-F952-65C3674E4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+mj-lt"/>
                <a:cs typeface="+mj-lt"/>
              </a:rPr>
              <a:t>Les interfaces </a:t>
            </a:r>
            <a:r>
              <a:rPr lang="fr-FR" dirty="0">
                <a:ea typeface="+mj-lt"/>
                <a:cs typeface="+mj-lt"/>
              </a:rPr>
              <a:t/>
            </a:r>
            <a:br>
              <a:rPr lang="fr-FR" dirty="0">
                <a:ea typeface="+mj-lt"/>
                <a:cs typeface="+mj-lt"/>
              </a:rPr>
            </a:br>
            <a:endParaRPr lang="fr-FR" dirty="0">
              <a:ea typeface="+mj-lt"/>
              <a:cs typeface="+mj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AEEC8F9-E9FE-78D1-60AC-286BA5E08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69658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Les symboles </a:t>
            </a:r>
            <a:r>
              <a:rPr lang="fr-FR" dirty="0">
                <a:latin typeface="Consolas"/>
                <a:ea typeface="+mn-lt"/>
                <a:cs typeface="+mn-lt"/>
              </a:rPr>
              <a:t>?</a:t>
            </a:r>
            <a:r>
              <a:rPr lang="fr-FR" dirty="0">
                <a:ea typeface="+mn-lt"/>
                <a:cs typeface="+mn-lt"/>
              </a:rPr>
              <a:t> et </a:t>
            </a:r>
            <a:r>
              <a:rPr lang="fr-FR" dirty="0">
                <a:latin typeface="Consolas"/>
                <a:ea typeface="+mn-lt"/>
                <a:cs typeface="+mn-lt"/>
              </a:rPr>
              <a:t>!en </a:t>
            </a:r>
            <a:r>
              <a:rPr lang="fr-FR" dirty="0" err="1">
                <a:latin typeface="Consolas"/>
                <a:ea typeface="+mn-lt"/>
                <a:cs typeface="+mn-lt"/>
              </a:rPr>
              <a:t>Typescript</a:t>
            </a:r>
            <a:endParaRPr lang="fr-FR" dirty="0" err="1">
              <a:latin typeface="Gill Sans MT" panose="020B0502020104020203"/>
              <a:ea typeface="+mn-lt"/>
              <a:cs typeface="+mn-lt"/>
            </a:endParaRPr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2. Le symbole ! (assertion non nulle)</a:t>
            </a:r>
            <a:endParaRPr lang="fr-FR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Le point d'exclamation ! est utilisé pour indiquer à </a:t>
            </a:r>
            <a:r>
              <a:rPr lang="fr-FR" err="1">
                <a:ea typeface="+mn-lt"/>
                <a:cs typeface="+mn-lt"/>
              </a:rPr>
              <a:t>TypeScript</a:t>
            </a:r>
            <a:r>
              <a:rPr lang="fr-FR" dirty="0">
                <a:ea typeface="+mn-lt"/>
                <a:cs typeface="+mn-lt"/>
              </a:rPr>
              <a:t> que vous savez que la </a:t>
            </a:r>
            <a:r>
              <a:rPr lang="fr-FR">
                <a:ea typeface="+mn-lt"/>
                <a:cs typeface="+mn-lt"/>
              </a:rPr>
              <a:t>valeur n'est pas </a:t>
            </a:r>
            <a:r>
              <a:rPr lang="fr-FR" err="1">
                <a:ea typeface="+mn-lt"/>
                <a:cs typeface="+mn-lt"/>
              </a:rPr>
              <a:t>null</a:t>
            </a:r>
            <a:r>
              <a:rPr lang="fr-FR" dirty="0">
                <a:ea typeface="+mn-lt"/>
                <a:cs typeface="+mn-lt"/>
              </a:rPr>
              <a:t> ou </a:t>
            </a:r>
            <a:r>
              <a:rPr lang="fr-FR" err="1">
                <a:ea typeface="+mn-lt"/>
                <a:cs typeface="+mn-lt"/>
              </a:rPr>
              <a:t>undefined</a:t>
            </a:r>
            <a:r>
              <a:rPr lang="fr-FR" dirty="0">
                <a:ea typeface="+mn-lt"/>
                <a:cs typeface="+mn-lt"/>
              </a:rPr>
              <a:t>, </a:t>
            </a:r>
            <a:endParaRPr lang="fr-FR" dirty="0"/>
          </a:p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même si </a:t>
            </a:r>
            <a:r>
              <a:rPr lang="fr-FR" dirty="0" err="1">
                <a:ea typeface="+mn-lt"/>
                <a:cs typeface="+mn-lt"/>
              </a:rPr>
              <a:t>TypeScript</a:t>
            </a:r>
            <a:r>
              <a:rPr lang="fr-FR" dirty="0">
                <a:ea typeface="+mn-lt"/>
                <a:cs typeface="+mn-lt"/>
              </a:rPr>
              <a:t> ne peut pas le garantir. Cela s'appelle une assertion non nulle.</a:t>
            </a:r>
          </a:p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>let </a:t>
            </a:r>
            <a:r>
              <a:rPr lang="fr-FR" dirty="0" err="1">
                <a:ea typeface="+mn-lt"/>
                <a:cs typeface="+mn-lt"/>
              </a:rPr>
              <a:t>name</a:t>
            </a:r>
            <a:r>
              <a:rPr lang="fr-FR" dirty="0">
                <a:ea typeface="+mn-lt"/>
                <a:cs typeface="+mn-lt"/>
              </a:rPr>
              <a:t>: string | </a:t>
            </a:r>
            <a:r>
              <a:rPr lang="fr-FR" dirty="0" err="1">
                <a:ea typeface="+mn-lt"/>
                <a:cs typeface="+mn-lt"/>
              </a:rPr>
              <a:t>undefined</a:t>
            </a:r>
            <a:r>
              <a:rPr lang="fr-FR" dirty="0">
                <a:ea typeface="+mn-lt"/>
                <a:cs typeface="+mn-lt"/>
              </a:rPr>
              <a:t>;</a:t>
            </a:r>
            <a:endParaRPr lang="fr-FR" dirty="0"/>
          </a:p>
          <a:p>
            <a:pPr>
              <a:buNone/>
            </a:pPr>
            <a:r>
              <a:rPr lang="fr-FR" dirty="0" err="1">
                <a:ea typeface="+mn-lt"/>
                <a:cs typeface="+mn-lt"/>
              </a:rPr>
              <a:t>name</a:t>
            </a:r>
            <a:r>
              <a:rPr lang="fr-FR" dirty="0">
                <a:ea typeface="+mn-lt"/>
                <a:cs typeface="+mn-lt"/>
              </a:rPr>
              <a:t> = "Alice";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// </a:t>
            </a:r>
            <a:r>
              <a:rPr lang="fr-FR" dirty="0" err="1">
                <a:ea typeface="+mn-lt"/>
                <a:cs typeface="+mn-lt"/>
              </a:rPr>
              <a:t>TypeScript</a:t>
            </a:r>
            <a:r>
              <a:rPr lang="fr-FR" dirty="0">
                <a:ea typeface="+mn-lt"/>
                <a:cs typeface="+mn-lt"/>
              </a:rPr>
              <a:t> pourrait émettre un avertissement sans le `!`, car `</a:t>
            </a:r>
            <a:r>
              <a:rPr lang="fr-FR" dirty="0" err="1">
                <a:ea typeface="+mn-lt"/>
                <a:cs typeface="+mn-lt"/>
              </a:rPr>
              <a:t>name</a:t>
            </a:r>
            <a:r>
              <a:rPr lang="fr-FR" dirty="0">
                <a:ea typeface="+mn-lt"/>
                <a:cs typeface="+mn-lt"/>
              </a:rPr>
              <a:t>` pourrait être `</a:t>
            </a:r>
            <a:r>
              <a:rPr lang="fr-FR" dirty="0" err="1">
                <a:ea typeface="+mn-lt"/>
                <a:cs typeface="+mn-lt"/>
              </a:rPr>
              <a:t>undefined</a:t>
            </a:r>
            <a:r>
              <a:rPr lang="fr-FR" dirty="0">
                <a:ea typeface="+mn-lt"/>
                <a:cs typeface="+mn-lt"/>
              </a:rPr>
              <a:t>`.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console.log(</a:t>
            </a:r>
            <a:r>
              <a:rPr lang="fr-FR" dirty="0" err="1">
                <a:ea typeface="+mn-lt"/>
                <a:cs typeface="+mn-lt"/>
              </a:rPr>
              <a:t>name</a:t>
            </a:r>
            <a:r>
              <a:rPr lang="fr-FR" dirty="0">
                <a:ea typeface="+mn-lt"/>
                <a:cs typeface="+mn-lt"/>
              </a:rPr>
              <a:t>!.</a:t>
            </a:r>
            <a:r>
              <a:rPr lang="fr-FR" dirty="0" err="1">
                <a:ea typeface="+mn-lt"/>
                <a:cs typeface="+mn-lt"/>
              </a:rPr>
              <a:t>toUpperCase</a:t>
            </a:r>
            <a:r>
              <a:rPr lang="fr-FR" dirty="0">
                <a:ea typeface="+mn-lt"/>
                <a:cs typeface="+mn-lt"/>
              </a:rPr>
              <a:t>());  // </a:t>
            </a:r>
            <a:r>
              <a:rPr lang="fr-FR" dirty="0" err="1">
                <a:ea typeface="+mn-lt"/>
                <a:cs typeface="+mn-lt"/>
              </a:rPr>
              <a:t>TypeScript</a:t>
            </a:r>
            <a:r>
              <a:rPr lang="fr-FR" dirty="0">
                <a:ea typeface="+mn-lt"/>
                <a:cs typeface="+mn-lt"/>
              </a:rPr>
              <a:t> sait maintenant que `</a:t>
            </a:r>
            <a:r>
              <a:rPr lang="fr-FR" dirty="0" err="1">
                <a:ea typeface="+mn-lt"/>
                <a:cs typeface="+mn-lt"/>
              </a:rPr>
              <a:t>name</a:t>
            </a:r>
            <a:r>
              <a:rPr lang="fr-FR" dirty="0">
                <a:ea typeface="+mn-lt"/>
                <a:cs typeface="+mn-lt"/>
              </a:rPr>
              <a:t>` n'est pas `</a:t>
            </a:r>
            <a:r>
              <a:rPr lang="fr-FR" dirty="0" err="1">
                <a:ea typeface="+mn-lt"/>
                <a:cs typeface="+mn-lt"/>
              </a:rPr>
              <a:t>undefined</a:t>
            </a:r>
            <a:r>
              <a:rPr lang="fr-FR" dirty="0">
                <a:ea typeface="+mn-lt"/>
                <a:cs typeface="+mn-lt"/>
              </a:rPr>
              <a:t>` ici.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726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60E8E9A-AEFE-ACCC-F952-65C3674E4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+mj-lt"/>
                <a:cs typeface="+mj-lt"/>
              </a:rPr>
              <a:t>Les interfaces </a:t>
            </a:r>
            <a:r>
              <a:rPr lang="fr-FR" dirty="0">
                <a:ea typeface="+mj-lt"/>
                <a:cs typeface="+mj-lt"/>
              </a:rPr>
              <a:t/>
            </a:r>
            <a:br>
              <a:rPr lang="fr-FR" dirty="0">
                <a:ea typeface="+mj-lt"/>
                <a:cs typeface="+mj-lt"/>
              </a:rPr>
            </a:br>
            <a:endParaRPr lang="fr-FR" dirty="0">
              <a:ea typeface="+mj-lt"/>
              <a:cs typeface="+mj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AEEC8F9-E9FE-78D1-60AC-286BA5E08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69658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Les symboles </a:t>
            </a:r>
            <a:r>
              <a:rPr lang="fr-FR" dirty="0">
                <a:latin typeface="Consolas"/>
                <a:ea typeface="+mn-lt"/>
                <a:cs typeface="+mn-lt"/>
              </a:rPr>
              <a:t>?</a:t>
            </a:r>
            <a:r>
              <a:rPr lang="fr-FR" dirty="0">
                <a:ea typeface="+mn-lt"/>
                <a:cs typeface="+mn-lt"/>
              </a:rPr>
              <a:t> et </a:t>
            </a:r>
            <a:r>
              <a:rPr lang="fr-FR" dirty="0">
                <a:latin typeface="Consolas"/>
                <a:ea typeface="+mn-lt"/>
                <a:cs typeface="+mn-lt"/>
              </a:rPr>
              <a:t>!en </a:t>
            </a:r>
            <a:r>
              <a:rPr lang="fr-FR" dirty="0" err="1">
                <a:latin typeface="Consolas"/>
                <a:ea typeface="+mn-lt"/>
                <a:cs typeface="+mn-lt"/>
              </a:rPr>
              <a:t>Typescript</a:t>
            </a:r>
            <a:endParaRPr lang="fr-FR" dirty="0" err="1">
              <a:latin typeface="Gill Sans MT" panose="020B0502020104020203"/>
              <a:ea typeface="+mn-lt"/>
              <a:cs typeface="+mn-lt"/>
            </a:endParaRPr>
          </a:p>
          <a:p>
            <a:pPr>
              <a:buNone/>
            </a:pPr>
            <a:endParaRPr lang="fr-FR"/>
          </a:p>
          <a:p>
            <a:pPr>
              <a:buNone/>
            </a:pPr>
            <a:r>
              <a:rPr lang="fr-FR" b="1" dirty="0">
                <a:ea typeface="+mn-lt"/>
                <a:cs typeface="+mn-lt"/>
              </a:rPr>
              <a:t>?</a:t>
            </a:r>
            <a:r>
              <a:rPr lang="fr-FR" dirty="0">
                <a:ea typeface="+mn-lt"/>
                <a:cs typeface="+mn-lt"/>
              </a:rPr>
              <a:t> : utilisé pour déclarer une propriété ou un paramètre comme optionnel, donc potentiellement </a:t>
            </a:r>
            <a:r>
              <a:rPr lang="fr-FR" dirty="0" err="1">
                <a:ea typeface="+mn-lt"/>
                <a:cs typeface="+mn-lt"/>
              </a:rPr>
              <a:t>undefined</a:t>
            </a:r>
            <a:r>
              <a:rPr lang="fr-FR" dirty="0">
                <a:ea typeface="+mn-lt"/>
                <a:cs typeface="+mn-lt"/>
              </a:rPr>
              <a:t>.</a:t>
            </a:r>
            <a:endParaRPr lang="fr-FR" dirty="0"/>
          </a:p>
          <a:p>
            <a:pPr>
              <a:buNone/>
            </a:pPr>
            <a:r>
              <a:rPr lang="fr-FR" b="1" dirty="0">
                <a:ea typeface="+mn-lt"/>
                <a:cs typeface="+mn-lt"/>
              </a:rPr>
              <a:t>! </a:t>
            </a:r>
            <a:r>
              <a:rPr lang="fr-FR" dirty="0">
                <a:ea typeface="+mn-lt"/>
                <a:cs typeface="+mn-lt"/>
              </a:rPr>
              <a:t>: utilisé pour affirmer qu'une valeur est non nulle ou non </a:t>
            </a:r>
            <a:r>
              <a:rPr lang="fr-FR" dirty="0" err="1">
                <a:ea typeface="+mn-lt"/>
                <a:cs typeface="+mn-lt"/>
              </a:rPr>
              <a:t>undefined</a:t>
            </a:r>
            <a:r>
              <a:rPr lang="fr-FR" dirty="0">
                <a:ea typeface="+mn-lt"/>
                <a:cs typeface="+mn-lt"/>
              </a:rPr>
              <a:t>, même si </a:t>
            </a:r>
            <a:r>
              <a:rPr lang="fr-FR" dirty="0" err="1">
                <a:ea typeface="+mn-lt"/>
                <a:cs typeface="+mn-lt"/>
              </a:rPr>
              <a:t>TypeScript</a:t>
            </a:r>
            <a:r>
              <a:rPr lang="fr-FR" dirty="0">
                <a:ea typeface="+mn-lt"/>
                <a:cs typeface="+mn-lt"/>
              </a:rPr>
              <a:t> n'est pas en mesure de le déterminer automatiquement.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Ces deux symboles jouent un rôle important dans la gestion des types optionnels et des valeurs potentiellement </a:t>
            </a:r>
            <a:r>
              <a:rPr lang="fr-FR" dirty="0" err="1">
                <a:ea typeface="+mn-lt"/>
                <a:cs typeface="+mn-lt"/>
              </a:rPr>
              <a:t>null</a:t>
            </a:r>
            <a:r>
              <a:rPr lang="fr-FR" dirty="0">
                <a:ea typeface="+mn-lt"/>
                <a:cs typeface="+mn-lt"/>
              </a:rPr>
              <a:t> ou </a:t>
            </a:r>
            <a:r>
              <a:rPr lang="fr-FR" dirty="0" err="1">
                <a:ea typeface="+mn-lt"/>
                <a:cs typeface="+mn-lt"/>
              </a:rPr>
              <a:t>undefined</a:t>
            </a:r>
            <a:r>
              <a:rPr lang="fr-FR" dirty="0">
                <a:ea typeface="+mn-lt"/>
                <a:cs typeface="+mn-lt"/>
              </a:rPr>
              <a:t> en </a:t>
            </a:r>
            <a:r>
              <a:rPr lang="fr-FR" dirty="0" err="1">
                <a:ea typeface="+mn-lt"/>
                <a:cs typeface="+mn-lt"/>
              </a:rPr>
              <a:t>TypeScript</a:t>
            </a:r>
            <a:r>
              <a:rPr lang="fr-FR" dirty="0">
                <a:ea typeface="+mn-lt"/>
                <a:cs typeface="+mn-lt"/>
              </a:rPr>
              <a:t>.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96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60E8E9A-AEFE-ACCC-F952-65C3674E4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+mj-lt"/>
                <a:cs typeface="+mj-lt"/>
              </a:rPr>
              <a:t>Les interfaces </a:t>
            </a:r>
            <a:r>
              <a:rPr lang="fr-FR" dirty="0">
                <a:ea typeface="+mj-lt"/>
                <a:cs typeface="+mj-lt"/>
              </a:rPr>
              <a:t/>
            </a:r>
            <a:br>
              <a:rPr lang="fr-FR" dirty="0">
                <a:ea typeface="+mj-lt"/>
                <a:cs typeface="+mj-lt"/>
              </a:rPr>
            </a:br>
            <a:endParaRPr lang="fr-FR" dirty="0">
              <a:ea typeface="+mj-lt"/>
              <a:cs typeface="+mj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AEEC8F9-E9FE-78D1-60AC-286BA5E08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69658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Les symboles </a:t>
            </a:r>
            <a:r>
              <a:rPr lang="fr-FR" dirty="0">
                <a:latin typeface="Consolas"/>
                <a:ea typeface="+mn-lt"/>
                <a:cs typeface="+mn-lt"/>
              </a:rPr>
              <a:t>?</a:t>
            </a:r>
            <a:r>
              <a:rPr lang="fr-FR" dirty="0">
                <a:ea typeface="+mn-lt"/>
                <a:cs typeface="+mn-lt"/>
              </a:rPr>
              <a:t> et </a:t>
            </a:r>
            <a:r>
              <a:rPr lang="fr-FR" dirty="0">
                <a:latin typeface="Consolas"/>
                <a:ea typeface="+mn-lt"/>
                <a:cs typeface="+mn-lt"/>
              </a:rPr>
              <a:t>!en </a:t>
            </a:r>
            <a:r>
              <a:rPr lang="fr-FR" dirty="0" err="1">
                <a:latin typeface="Consolas"/>
                <a:ea typeface="+mn-lt"/>
                <a:cs typeface="+mn-lt"/>
              </a:rPr>
              <a:t>Typescript</a:t>
            </a:r>
            <a:endParaRPr lang="fr-FR" dirty="0" err="1">
              <a:latin typeface="Gill Sans MT" panose="020B0502020104020203"/>
              <a:ea typeface="+mn-lt"/>
              <a:cs typeface="+mn-lt"/>
            </a:endParaRPr>
          </a:p>
          <a:p>
            <a:pPr>
              <a:buNone/>
            </a:pPr>
            <a:endParaRPr lang="fr-FR"/>
          </a:p>
          <a:p>
            <a:pPr>
              <a:buNone/>
            </a:pPr>
            <a:r>
              <a:rPr lang="fr-FR" b="1" dirty="0">
                <a:ea typeface="+mn-lt"/>
                <a:cs typeface="+mn-lt"/>
              </a:rPr>
              <a:t>?</a:t>
            </a:r>
            <a:r>
              <a:rPr lang="fr-FR" dirty="0">
                <a:ea typeface="+mn-lt"/>
                <a:cs typeface="+mn-lt"/>
              </a:rPr>
              <a:t> : utilisé pour déclarer une propriété ou un paramètre comme optionnel, donc potentiellement </a:t>
            </a:r>
            <a:r>
              <a:rPr lang="fr-FR" dirty="0" err="1">
                <a:ea typeface="+mn-lt"/>
                <a:cs typeface="+mn-lt"/>
              </a:rPr>
              <a:t>undefined</a:t>
            </a:r>
            <a:r>
              <a:rPr lang="fr-FR" dirty="0">
                <a:ea typeface="+mn-lt"/>
                <a:cs typeface="+mn-lt"/>
              </a:rPr>
              <a:t>.</a:t>
            </a:r>
            <a:endParaRPr lang="fr-FR" dirty="0"/>
          </a:p>
          <a:p>
            <a:pPr>
              <a:buNone/>
            </a:pPr>
            <a:r>
              <a:rPr lang="fr-FR" b="1" dirty="0">
                <a:ea typeface="+mn-lt"/>
                <a:cs typeface="+mn-lt"/>
              </a:rPr>
              <a:t>! </a:t>
            </a:r>
            <a:r>
              <a:rPr lang="fr-FR" dirty="0">
                <a:ea typeface="+mn-lt"/>
                <a:cs typeface="+mn-lt"/>
              </a:rPr>
              <a:t>: utilisé pour affirmer qu'une valeur est non nulle ou non </a:t>
            </a:r>
            <a:r>
              <a:rPr lang="fr-FR" dirty="0" err="1">
                <a:ea typeface="+mn-lt"/>
                <a:cs typeface="+mn-lt"/>
              </a:rPr>
              <a:t>undefined</a:t>
            </a:r>
            <a:r>
              <a:rPr lang="fr-FR" dirty="0">
                <a:ea typeface="+mn-lt"/>
                <a:cs typeface="+mn-lt"/>
              </a:rPr>
              <a:t>, même si </a:t>
            </a:r>
            <a:r>
              <a:rPr lang="fr-FR" dirty="0" err="1">
                <a:ea typeface="+mn-lt"/>
                <a:cs typeface="+mn-lt"/>
              </a:rPr>
              <a:t>TypeScript</a:t>
            </a:r>
            <a:r>
              <a:rPr lang="fr-FR" dirty="0">
                <a:ea typeface="+mn-lt"/>
                <a:cs typeface="+mn-lt"/>
              </a:rPr>
              <a:t> n'est pas en mesure de le déterminer automatiquement.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Ces deux symboles jouent un rôle important dans la gestion des types optionnels et des valeurs potentiellement </a:t>
            </a:r>
            <a:r>
              <a:rPr lang="fr-FR" dirty="0" err="1">
                <a:ea typeface="+mn-lt"/>
                <a:cs typeface="+mn-lt"/>
              </a:rPr>
              <a:t>null</a:t>
            </a:r>
            <a:r>
              <a:rPr lang="fr-FR" dirty="0">
                <a:ea typeface="+mn-lt"/>
                <a:cs typeface="+mn-lt"/>
              </a:rPr>
              <a:t> ou </a:t>
            </a:r>
            <a:r>
              <a:rPr lang="fr-FR" dirty="0" err="1">
                <a:ea typeface="+mn-lt"/>
                <a:cs typeface="+mn-lt"/>
              </a:rPr>
              <a:t>undefined</a:t>
            </a:r>
            <a:r>
              <a:rPr lang="fr-FR" dirty="0">
                <a:ea typeface="+mn-lt"/>
                <a:cs typeface="+mn-lt"/>
              </a:rPr>
              <a:t> en </a:t>
            </a:r>
            <a:r>
              <a:rPr lang="fr-FR" dirty="0" err="1">
                <a:ea typeface="+mn-lt"/>
                <a:cs typeface="+mn-lt"/>
              </a:rPr>
              <a:t>TypeScript</a:t>
            </a:r>
            <a:r>
              <a:rPr lang="fr-FR" dirty="0">
                <a:ea typeface="+mn-lt"/>
                <a:cs typeface="+mn-lt"/>
              </a:rPr>
              <a:t>.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r>
              <a:rPr lang="fr-FR" dirty="0">
                <a:ea typeface="+mn-lt"/>
                <a:cs typeface="+mn-lt"/>
              </a:rPr>
              <a:t/>
            </a:r>
            <a:br>
              <a:rPr lang="fr-FR" dirty="0">
                <a:ea typeface="+mn-lt"/>
                <a:cs typeface="+mn-lt"/>
              </a:rPr>
            </a:br>
            <a:endParaRPr lang="fr-FR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33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57FDD76-9E43-7611-9635-AD0D1ED58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TYPESCRIPT : Utilisation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740DA43E-4F69-1CC5-E5F5-C6241CDAE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16964"/>
          </a:xfrm>
        </p:spPr>
        <p:txBody>
          <a:bodyPr/>
          <a:lstStyle/>
          <a:p>
            <a:r>
              <a:rPr lang="fr-FR"/>
              <a:t>De quoi a-t-on besoin</a:t>
            </a:r>
          </a:p>
          <a:p>
            <a:pPr lvl="1" indent="-285750"/>
            <a:r>
              <a:rPr lang="fr-FR"/>
              <a:t>NodeJs: pour exécuter la commande node : </a:t>
            </a:r>
            <a:r>
              <a:rPr lang="fr-FR" dirty="0">
                <a:ea typeface="+mn-lt"/>
                <a:cs typeface="+mn-lt"/>
                <a:hlinkClick r:id="rId2"/>
              </a:rPr>
              <a:t>https://nodejs.org/en/download/package-manager/current</a:t>
            </a:r>
            <a:r>
              <a:rPr lang="fr-FR">
                <a:ea typeface="+mn-lt"/>
                <a:cs typeface="+mn-lt"/>
              </a:rPr>
              <a:t> :</a:t>
            </a:r>
            <a:endParaRPr lang="fr-FR"/>
          </a:p>
          <a:p>
            <a:pPr lvl="1" indent="-285750"/>
            <a:r>
              <a:rPr lang="fr-FR">
                <a:ea typeface="+mn-lt"/>
                <a:cs typeface="+mn-lt"/>
              </a:rPr>
              <a:t>Typescript : pour exécuter la commande tsc : npm install –g typescript (installation globale)</a:t>
            </a:r>
          </a:p>
          <a:p>
            <a:pPr lvl="1" indent="-285750"/>
            <a:r>
              <a:rPr lang="fr-FR"/>
              <a:t>Version typescript en ligne pour les tests : </a:t>
            </a:r>
            <a:r>
              <a:rPr lang="fr-FR" dirty="0">
                <a:ea typeface="+mn-lt"/>
                <a:cs typeface="+mn-lt"/>
                <a:hlinkClick r:id="rId3"/>
              </a:rPr>
              <a:t>https://www.typescriptlang.org/play/</a:t>
            </a:r>
            <a:r>
              <a:rPr lang="fr-FR" dirty="0">
                <a:ea typeface="+mn-lt"/>
                <a:cs typeface="+mn-lt"/>
              </a:rPr>
              <a:t> </a:t>
            </a:r>
            <a:endParaRPr lang="fr-FR" dirty="0"/>
          </a:p>
          <a:p>
            <a:pPr lvl="1" indent="-285750"/>
            <a:r>
              <a:rPr lang="fr-FR"/>
              <a:t>Verifier la version de ntypescript avec la commande : </a:t>
            </a:r>
            <a:r>
              <a:rPr lang="fr-FR">
                <a:ea typeface="+mn-lt"/>
                <a:cs typeface="+mn-lt"/>
              </a:rPr>
              <a:t>tsc -v </a:t>
            </a:r>
          </a:p>
          <a:p>
            <a:pPr lvl="1" indent="-285750"/>
            <a:r>
              <a:rPr lang="fr-FR"/>
              <a:t>Editeur de code : </a:t>
            </a:r>
            <a:r>
              <a:rPr lang="fr-FR" dirty="0">
                <a:ea typeface="+mn-lt"/>
                <a:cs typeface="+mn-lt"/>
                <a:hlinkClick r:id="rId4"/>
              </a:rPr>
              <a:t>https://code.visualstudio.com/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78577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57FDD76-9E43-7611-9635-AD0D1ED58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TYPESCRIPT : Utilisation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740DA43E-4F69-1CC5-E5F5-C6241CDAE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16964"/>
          </a:xfrm>
        </p:spPr>
        <p:txBody>
          <a:bodyPr/>
          <a:lstStyle/>
          <a:p>
            <a:r>
              <a:rPr lang="fr-FR" dirty="0"/>
              <a:t>Comment exécuter </a:t>
            </a:r>
            <a:r>
              <a:rPr lang="fr-FR" dirty="0" err="1"/>
              <a:t>typescript</a:t>
            </a:r>
            <a:r>
              <a:rPr lang="fr-FR" dirty="0"/>
              <a:t> sur </a:t>
            </a:r>
            <a:r>
              <a:rPr lang="fr-FR" dirty="0" err="1"/>
              <a:t>visual</a:t>
            </a:r>
            <a:r>
              <a:rPr lang="fr-FR" dirty="0"/>
              <a:t> studio code</a:t>
            </a:r>
          </a:p>
          <a:p>
            <a:pPr lvl="1" indent="-285750"/>
            <a:r>
              <a:rPr lang="fr-FR" b="1" dirty="0">
                <a:ea typeface="+mn-lt"/>
                <a:cs typeface="+mn-lt"/>
              </a:rPr>
              <a:t>Installer Node.js et </a:t>
            </a:r>
            <a:r>
              <a:rPr lang="fr-FR" b="1" dirty="0" err="1">
                <a:ea typeface="+mn-lt"/>
                <a:cs typeface="+mn-lt"/>
              </a:rPr>
              <a:t>TypeScript</a:t>
            </a:r>
            <a:endParaRPr lang="fr-FR" dirty="0"/>
          </a:p>
          <a:p>
            <a:pPr lvl="1" indent="-285750"/>
            <a:r>
              <a:rPr lang="fr-FR" b="1" dirty="0">
                <a:ea typeface="+mn-lt"/>
                <a:cs typeface="+mn-lt"/>
              </a:rPr>
              <a:t>Créez un dossier</a:t>
            </a:r>
            <a:r>
              <a:rPr lang="fr-FR" dirty="0">
                <a:ea typeface="+mn-lt"/>
                <a:cs typeface="+mn-lt"/>
              </a:rPr>
              <a:t> pour votre projet et ouvrez ce dossier dans Visual Studio Code.</a:t>
            </a:r>
            <a:endParaRPr lang="fr-FR" b="1" dirty="0">
              <a:ea typeface="+mn-lt"/>
              <a:cs typeface="+mn-lt"/>
            </a:endParaRPr>
          </a:p>
          <a:p>
            <a:pPr lvl="1" indent="-285750"/>
            <a:r>
              <a:rPr lang="fr-FR" b="1" dirty="0">
                <a:ea typeface="+mn-lt"/>
                <a:cs typeface="+mn-lt"/>
              </a:rPr>
              <a:t>Initialisez un projet Node.js</a:t>
            </a:r>
            <a:r>
              <a:rPr lang="fr-FR" dirty="0">
                <a:ea typeface="+mn-lt"/>
                <a:cs typeface="+mn-lt"/>
              </a:rPr>
              <a:t> dans ce dossier pour gérer les dépendances : </a:t>
            </a:r>
            <a:r>
              <a:rPr lang="fr-FR" dirty="0" err="1">
                <a:ea typeface="+mn-lt"/>
                <a:cs typeface="+mn-lt"/>
              </a:rPr>
              <a:t>npm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dirty="0" err="1" smtClean="0">
                <a:ea typeface="+mn-lt"/>
                <a:cs typeface="+mn-lt"/>
              </a:rPr>
              <a:t>init</a:t>
            </a:r>
            <a:r>
              <a:rPr lang="fr-FR" dirty="0" smtClean="0">
                <a:ea typeface="+mn-lt"/>
                <a:cs typeface="+mn-lt"/>
              </a:rPr>
              <a:t> </a:t>
            </a:r>
            <a:r>
              <a:rPr lang="fr-FR" dirty="0" smtClean="0">
                <a:ea typeface="+mn-lt"/>
                <a:cs typeface="+mn-lt"/>
              </a:rPr>
              <a:t>- -</a:t>
            </a:r>
            <a:r>
              <a:rPr lang="fr-FR" dirty="0" smtClean="0">
                <a:ea typeface="+mn-lt"/>
                <a:cs typeface="+mn-lt"/>
              </a:rPr>
              <a:t>y</a:t>
            </a:r>
            <a:endParaRPr lang="fr-FR" dirty="0">
              <a:ea typeface="+mn-lt"/>
              <a:cs typeface="+mn-lt"/>
            </a:endParaRPr>
          </a:p>
          <a:p>
            <a:pPr lvl="1" indent="-285750"/>
            <a:r>
              <a:rPr lang="fr-FR" b="1" dirty="0">
                <a:ea typeface="+mn-lt"/>
                <a:cs typeface="+mn-lt"/>
              </a:rPr>
              <a:t>Initialisez </a:t>
            </a:r>
            <a:r>
              <a:rPr lang="fr-FR" b="1" dirty="0" err="1">
                <a:ea typeface="+mn-lt"/>
                <a:cs typeface="+mn-lt"/>
              </a:rPr>
              <a:t>TypeScript</a:t>
            </a:r>
            <a:r>
              <a:rPr lang="fr-FR" dirty="0">
                <a:ea typeface="+mn-lt"/>
                <a:cs typeface="+mn-lt"/>
              </a:rPr>
              <a:t> en créant un fichier de configuration </a:t>
            </a:r>
            <a:r>
              <a:rPr lang="fr-FR" dirty="0" err="1">
                <a:latin typeface="Consolas"/>
              </a:rPr>
              <a:t>tsconfig.json</a:t>
            </a:r>
            <a:r>
              <a:rPr lang="fr-FR" dirty="0">
                <a:ea typeface="+mn-lt"/>
                <a:cs typeface="+mn-lt"/>
              </a:rPr>
              <a:t> : </a:t>
            </a:r>
            <a:r>
              <a:rPr lang="fr-FR" dirty="0" err="1">
                <a:ea typeface="+mn-lt"/>
                <a:cs typeface="+mn-lt"/>
              </a:rPr>
              <a:t>tsc</a:t>
            </a:r>
            <a:r>
              <a:rPr lang="fr-FR" dirty="0">
                <a:ea typeface="+mn-lt"/>
                <a:cs typeface="+mn-lt"/>
              </a:rPr>
              <a:t> –</a:t>
            </a:r>
            <a:r>
              <a:rPr lang="fr-FR" dirty="0" err="1">
                <a:ea typeface="+mn-lt"/>
                <a:cs typeface="+mn-lt"/>
              </a:rPr>
              <a:t>init</a:t>
            </a:r>
            <a:endParaRPr lang="fr-FR" dirty="0">
              <a:ea typeface="+mn-lt"/>
              <a:cs typeface="+mn-lt"/>
            </a:endParaRPr>
          </a:p>
          <a:p>
            <a:pPr lvl="1" indent="-285750"/>
            <a:r>
              <a:rPr lang="fr-FR" dirty="0">
                <a:ea typeface="+mn-lt"/>
                <a:cs typeface="+mn-lt"/>
              </a:rPr>
              <a:t>Créer un fichier </a:t>
            </a:r>
            <a:r>
              <a:rPr lang="fr-FR" dirty="0" err="1">
                <a:ea typeface="+mn-lt"/>
                <a:cs typeface="+mn-lt"/>
              </a:rPr>
              <a:t>TypeScript</a:t>
            </a:r>
            <a:r>
              <a:rPr lang="fr-FR" dirty="0">
                <a:ea typeface="+mn-lt"/>
                <a:cs typeface="+mn-lt"/>
              </a:rPr>
              <a:t> dans un dossier </a:t>
            </a:r>
            <a:r>
              <a:rPr lang="fr-FR" dirty="0" err="1">
                <a:ea typeface="+mn-lt"/>
                <a:cs typeface="+mn-lt"/>
              </a:rPr>
              <a:t>src</a:t>
            </a:r>
            <a:r>
              <a:rPr lang="fr-FR" dirty="0">
                <a:ea typeface="+mn-lt"/>
                <a:cs typeface="+mn-lt"/>
              </a:rPr>
              <a:t> : Exemple : </a:t>
            </a:r>
            <a:r>
              <a:rPr lang="fr-FR" dirty="0" err="1">
                <a:ea typeface="+mn-lt"/>
                <a:cs typeface="+mn-lt"/>
              </a:rPr>
              <a:t>index.ts</a:t>
            </a:r>
            <a:endParaRPr lang="fr-FR" dirty="0">
              <a:ea typeface="+mn-lt"/>
              <a:cs typeface="+mn-lt"/>
            </a:endParaRPr>
          </a:p>
          <a:p>
            <a:pPr lvl="1" indent="-285750"/>
            <a:r>
              <a:rPr lang="fr-FR" dirty="0">
                <a:ea typeface="+mn-lt"/>
                <a:cs typeface="+mn-lt"/>
              </a:rPr>
              <a:t>Compiler le fichier </a:t>
            </a:r>
            <a:r>
              <a:rPr lang="fr-FR" dirty="0" err="1">
                <a:ea typeface="+mn-lt"/>
                <a:cs typeface="+mn-lt"/>
              </a:rPr>
              <a:t>TypeScript</a:t>
            </a:r>
            <a:r>
              <a:rPr lang="fr-FR" dirty="0">
                <a:ea typeface="+mn-lt"/>
                <a:cs typeface="+mn-lt"/>
              </a:rPr>
              <a:t> : </a:t>
            </a:r>
            <a:r>
              <a:rPr lang="fr-FR" dirty="0" err="1">
                <a:ea typeface="+mn-lt"/>
                <a:cs typeface="+mn-lt"/>
              </a:rPr>
              <a:t>tsc</a:t>
            </a:r>
            <a:endParaRPr lang="fr-FR" dirty="0">
              <a:ea typeface="+mn-lt"/>
              <a:cs typeface="+mn-lt"/>
            </a:endParaRPr>
          </a:p>
          <a:p>
            <a:pPr lvl="1" indent="-285750"/>
            <a:r>
              <a:rPr lang="fr-FR" dirty="0">
                <a:ea typeface="+mn-lt"/>
                <a:cs typeface="+mn-lt"/>
              </a:rPr>
              <a:t>Exécuter le fichier compilé avec Node.js  : </a:t>
            </a:r>
            <a:r>
              <a:rPr lang="fr-FR" dirty="0" err="1">
                <a:ea typeface="+mn-lt"/>
                <a:cs typeface="+mn-lt"/>
              </a:rPr>
              <a:t>node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dirty="0" err="1">
                <a:ea typeface="+mn-lt"/>
                <a:cs typeface="+mn-lt"/>
              </a:rPr>
              <a:t>src</a:t>
            </a:r>
            <a:r>
              <a:rPr lang="fr-FR" dirty="0">
                <a:ea typeface="+mn-lt"/>
                <a:cs typeface="+mn-lt"/>
              </a:rPr>
              <a:t>/test.js</a:t>
            </a:r>
          </a:p>
        </p:txBody>
      </p:sp>
    </p:spTree>
    <p:extLst>
      <p:ext uri="{BB962C8B-B14F-4D97-AF65-F5344CB8AC3E}">
        <p14:creationId xmlns="" xmlns:p14="http://schemas.microsoft.com/office/powerpoint/2010/main" val="121839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46B1CF-F5B6-AA10-1748-F01073F3F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Typescript : Exercices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048DE02-7629-7E82-8E58-6C21B70CC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/>
              <a:t>Exercice 1</a:t>
            </a:r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Considérons une classe Stagiaire ayant les attributs suivants :</a:t>
            </a:r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• nom : un attribut privé de type chaîne de caractères</a:t>
            </a:r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• notes : un attribut privé de type tableau de nombres</a:t>
            </a:r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1. Créez la classe Stagiaire et définissez un constructeur avec deux paramètres</a:t>
            </a:r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2. définissez les getters et setters des deux attributs.</a:t>
            </a:r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3. Ecrivez la méthode calculerMoyenne() qui permet de retourner la moyenne de notes d’un stagiaire</a:t>
            </a:r>
          </a:p>
          <a:p>
            <a:pPr marL="0" indent="0">
              <a:buNone/>
            </a:pPr>
            <a:r>
              <a:rPr lang="fr-FR">
                <a:ea typeface="+mn-lt"/>
                <a:cs typeface="+mn-lt"/>
              </a:rPr>
              <a:t>4. Ecrivez les méthodes trouverMax() et trouverMin() qui permettent de retourner respectivement les notes max et min d’un stagiaire.</a:t>
            </a:r>
          </a:p>
        </p:txBody>
      </p:sp>
    </p:spTree>
    <p:extLst>
      <p:ext uri="{BB962C8B-B14F-4D97-AF65-F5344CB8AC3E}">
        <p14:creationId xmlns="" xmlns:p14="http://schemas.microsoft.com/office/powerpoint/2010/main" val="424359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AB2E9DB-E821-F5B9-4E41-881448E42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Typescript: exercices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64E7B9B-F9E3-C170-A1F0-6AA5C4D6B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/>
              <a:t>Exercice 2</a:t>
            </a:r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Considérons les deux classes Personne et Adresse. Les attributs de la classe Adresse sont :</a:t>
            </a:r>
            <a:endParaRPr lang="fr-FR"/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• rue : un attribut privé de type chaîne de caractères.</a:t>
            </a:r>
            <a:endParaRPr lang="fr-FR"/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• ville : un attribut privé de type chaîne de caractères.</a:t>
            </a:r>
            <a:endParaRPr lang="fr-FR"/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• codePostal : un attribut privé de type chaîne de caractères.</a:t>
            </a:r>
            <a:endParaRPr lang="fr-FR"/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Les attributs de la classe Personne sont :</a:t>
            </a:r>
            <a:endParaRPr lang="fr-FR"/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• nom : un attribut priv´e de type chaîne de caractères.</a:t>
            </a:r>
            <a:endParaRPr lang="fr-FR"/>
          </a:p>
          <a:p>
            <a:pPr>
              <a:buNone/>
            </a:pPr>
            <a:r>
              <a:rPr lang="fr-FR">
                <a:ea typeface="+mn-lt"/>
                <a:cs typeface="+mn-lt"/>
              </a:rPr>
              <a:t>• sexe : un attribut priv´e de type chaîne de caractères (cet attribut aura comme valeur soit ’M’soit ’F’).</a:t>
            </a:r>
            <a:endParaRPr lang="fr-FR"/>
          </a:p>
          <a:p>
            <a:pPr marL="0" indent="0">
              <a:buNone/>
            </a:pPr>
            <a:r>
              <a:rPr lang="fr-FR">
                <a:ea typeface="+mn-lt"/>
                <a:cs typeface="+mn-lt"/>
              </a:rPr>
              <a:t>• adresses : un attribut privé de type tableau d’objet de la classe Adresse.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5346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AB2E9DB-E821-F5B9-4E41-881448E42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Typescript</a:t>
            </a:r>
            <a:r>
              <a:rPr lang="fr-FR" dirty="0"/>
              <a:t>: exercices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64E7B9B-F9E3-C170-A1F0-6AA5C4D6B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8677" y="1534928"/>
            <a:ext cx="10444413" cy="4514180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Exercice 2</a:t>
            </a:r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1. Créez les deux classes </a:t>
            </a:r>
            <a:r>
              <a:rPr lang="fr-FR" dirty="0" smtClean="0">
                <a:ea typeface="+mn-lt"/>
                <a:cs typeface="+mn-lt"/>
              </a:rPr>
              <a:t>Adresse(rue, ville, </a:t>
            </a:r>
            <a:r>
              <a:rPr lang="fr-FR" dirty="0" err="1" smtClean="0">
                <a:ea typeface="+mn-lt"/>
                <a:cs typeface="+mn-lt"/>
              </a:rPr>
              <a:t>codePostal</a:t>
            </a:r>
            <a:r>
              <a:rPr lang="fr-FR" dirty="0" smtClean="0">
                <a:ea typeface="+mn-lt"/>
                <a:cs typeface="+mn-lt"/>
              </a:rPr>
              <a:t>) </a:t>
            </a:r>
            <a:r>
              <a:rPr lang="fr-FR" dirty="0">
                <a:ea typeface="+mn-lt"/>
                <a:cs typeface="+mn-lt"/>
              </a:rPr>
              <a:t>et </a:t>
            </a:r>
            <a:r>
              <a:rPr lang="fr-FR" dirty="0" smtClean="0">
                <a:ea typeface="+mn-lt"/>
                <a:cs typeface="+mn-lt"/>
              </a:rPr>
              <a:t>Personne(nom, </a:t>
            </a:r>
            <a:r>
              <a:rPr lang="fr-FR" dirty="0" err="1" smtClean="0">
                <a:ea typeface="+mn-lt"/>
                <a:cs typeface="+mn-lt"/>
              </a:rPr>
              <a:t>prenom</a:t>
            </a:r>
            <a:r>
              <a:rPr lang="fr-FR" dirty="0" smtClean="0">
                <a:ea typeface="+mn-lt"/>
                <a:cs typeface="+mn-lt"/>
              </a:rPr>
              <a:t>, Adresse) </a:t>
            </a:r>
            <a:r>
              <a:rPr lang="fr-FR" dirty="0">
                <a:ea typeface="+mn-lt"/>
                <a:cs typeface="+mn-lt"/>
              </a:rPr>
              <a:t>dans deux fichiers séparés. N’oubliez pas de définir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les getters/setters et les constructeurs.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2. Créez une troisième classe </a:t>
            </a:r>
            <a:r>
              <a:rPr lang="fr-FR" dirty="0" err="1">
                <a:ea typeface="+mn-lt"/>
                <a:cs typeface="+mn-lt"/>
              </a:rPr>
              <a:t>ListePersonnes</a:t>
            </a:r>
            <a:r>
              <a:rPr lang="fr-FR" dirty="0">
                <a:ea typeface="+mn-lt"/>
                <a:cs typeface="+mn-lt"/>
              </a:rPr>
              <a:t> ayant un seul attribut personnes : un tableau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d’objets Personne. Définissez les getters/setters et le constructeur de cette classe.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3. Ecrivez la méthode </a:t>
            </a:r>
            <a:r>
              <a:rPr lang="fr-FR" dirty="0" err="1">
                <a:ea typeface="+mn-lt"/>
                <a:cs typeface="+mn-lt"/>
              </a:rPr>
              <a:t>findByNom</a:t>
            </a:r>
            <a:r>
              <a:rPr lang="fr-FR" dirty="0">
                <a:ea typeface="+mn-lt"/>
                <a:cs typeface="+mn-lt"/>
              </a:rPr>
              <a:t>(s: string) qui permet de chercher dans le tableau personnes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si l’attribut nom d’un est égal à la valeur du paramètre s. Si c’est le cas, elle retourne le premier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objet correspondant, sinon </a:t>
            </a:r>
            <a:r>
              <a:rPr lang="fr-FR" dirty="0" err="1">
                <a:ea typeface="+mn-lt"/>
                <a:cs typeface="+mn-lt"/>
              </a:rPr>
              <a:t>null</a:t>
            </a:r>
            <a:r>
              <a:rPr lang="fr-FR" dirty="0">
                <a:ea typeface="+mn-lt"/>
                <a:cs typeface="+mn-lt"/>
              </a:rPr>
              <a:t>.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4. Ecrivez la méthode </a:t>
            </a:r>
            <a:r>
              <a:rPr lang="fr-FR" dirty="0" err="1">
                <a:ea typeface="+mn-lt"/>
                <a:cs typeface="+mn-lt"/>
              </a:rPr>
              <a:t>findByCodePostal</a:t>
            </a:r>
            <a:r>
              <a:rPr lang="fr-FR" dirty="0">
                <a:ea typeface="+mn-lt"/>
                <a:cs typeface="+mn-lt"/>
              </a:rPr>
              <a:t>(</a:t>
            </a:r>
            <a:r>
              <a:rPr lang="fr-FR" dirty="0" err="1">
                <a:ea typeface="+mn-lt"/>
                <a:cs typeface="+mn-lt"/>
              </a:rPr>
              <a:t>cp</a:t>
            </a:r>
            <a:r>
              <a:rPr lang="fr-FR" dirty="0">
                <a:ea typeface="+mn-lt"/>
                <a:cs typeface="+mn-lt"/>
              </a:rPr>
              <a:t>: string) qui permet de vérifier dans le tableau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personnes si un objet possède au moins une adresse dont le code postal égal au paramètre </a:t>
            </a:r>
            <a:r>
              <a:rPr lang="fr-FR" dirty="0" err="1">
                <a:ea typeface="+mn-lt"/>
                <a:cs typeface="+mn-lt"/>
              </a:rPr>
              <a:t>cp</a:t>
            </a:r>
            <a:r>
              <a:rPr lang="fr-FR" dirty="0">
                <a:ea typeface="+mn-lt"/>
                <a:cs typeface="+mn-lt"/>
              </a:rPr>
              <a:t>.</a:t>
            </a:r>
            <a:endParaRPr lang="fr-FR" dirty="0"/>
          </a:p>
          <a:p>
            <a:pPr>
              <a:buNone/>
            </a:pPr>
            <a:r>
              <a:rPr lang="fr-FR" dirty="0">
                <a:ea typeface="+mn-lt"/>
                <a:cs typeface="+mn-lt"/>
              </a:rPr>
              <a:t>Si c’est le cas, elle retourne </a:t>
            </a:r>
            <a:r>
              <a:rPr lang="fr-FR" dirty="0" err="1">
                <a:ea typeface="+mn-lt"/>
                <a:cs typeface="+mn-lt"/>
              </a:rPr>
              <a:t>true</a:t>
            </a:r>
            <a:r>
              <a:rPr lang="fr-FR" dirty="0">
                <a:ea typeface="+mn-lt"/>
                <a:cs typeface="+mn-lt"/>
              </a:rPr>
              <a:t>, sinon false.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22783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Typescript</a:t>
            </a:r>
            <a:r>
              <a:rPr lang="fr-FR" dirty="0" smtClean="0"/>
              <a:t>: exercices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98825" y="1822301"/>
            <a:ext cx="9603275" cy="4103714"/>
          </a:xfrm>
        </p:spPr>
        <p:txBody>
          <a:bodyPr>
            <a:normAutofit fontScale="70000" lnSpcReduction="20000"/>
          </a:bodyPr>
          <a:lstStyle/>
          <a:p>
            <a:r>
              <a:rPr lang="fr-FR" dirty="0" smtClean="0"/>
              <a:t>Exercice 3</a:t>
            </a:r>
          </a:p>
          <a:p>
            <a:pPr>
              <a:buNone/>
            </a:pPr>
            <a:r>
              <a:rPr lang="fr-FR" dirty="0" smtClean="0"/>
              <a:t>Considérons une base de données de personnages fournis avec leurs noms, dates de naissance et de mort</a:t>
            </a:r>
          </a:p>
          <a:p>
            <a:pPr>
              <a:buNone/>
            </a:pPr>
            <a:r>
              <a:rPr lang="en-US" dirty="0" smtClean="0"/>
              <a:t>interface Person {</a:t>
            </a:r>
          </a:p>
          <a:p>
            <a:pPr>
              <a:buNone/>
            </a:pPr>
            <a:r>
              <a:rPr lang="en-US" dirty="0" smtClean="0"/>
              <a:t>  name: string;</a:t>
            </a:r>
          </a:p>
          <a:p>
            <a:pPr>
              <a:buNone/>
            </a:pPr>
            <a:r>
              <a:rPr lang="en-US" dirty="0" smtClean="0"/>
              <a:t>  birth: number;</a:t>
            </a:r>
          </a:p>
          <a:p>
            <a:pPr>
              <a:buNone/>
            </a:pPr>
            <a:r>
              <a:rPr lang="en-US" dirty="0" smtClean="0"/>
              <a:t>  death: number;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const db: Array&lt;Person&gt; = [</a:t>
            </a:r>
          </a:p>
          <a:p>
            <a:pPr>
              <a:buNone/>
            </a:pPr>
            <a:r>
              <a:rPr lang="en-US" dirty="0" smtClean="0"/>
              <a:t>  { name: "Thales", birth: 625, death: 547 },</a:t>
            </a:r>
          </a:p>
          <a:p>
            <a:pPr>
              <a:buNone/>
            </a:pPr>
            <a:r>
              <a:rPr lang="en-US" dirty="0" smtClean="0"/>
              <a:t>  { name: "</a:t>
            </a:r>
            <a:r>
              <a:rPr lang="en-US" dirty="0" err="1" smtClean="0"/>
              <a:t>Anaximandre</a:t>
            </a:r>
            <a:r>
              <a:rPr lang="en-US" dirty="0" smtClean="0"/>
              <a:t>", birth: 600, death: 546 },</a:t>
            </a:r>
          </a:p>
          <a:p>
            <a:pPr>
              <a:buNone/>
            </a:pPr>
            <a:r>
              <a:rPr lang="en-US" dirty="0" smtClean="0"/>
              <a:t>  { name: "</a:t>
            </a:r>
            <a:r>
              <a:rPr lang="en-US" dirty="0" err="1" smtClean="0"/>
              <a:t>Heraclite</a:t>
            </a:r>
            <a:r>
              <a:rPr lang="en-US" dirty="0" smtClean="0"/>
              <a:t>", birth: 544, death: 480 },</a:t>
            </a:r>
          </a:p>
          <a:p>
            <a:pPr>
              <a:buNone/>
            </a:pPr>
            <a:r>
              <a:rPr lang="en-US" dirty="0" smtClean="0"/>
              <a:t>];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Typescript</a:t>
            </a:r>
            <a:r>
              <a:rPr lang="fr-FR" dirty="0" smtClean="0"/>
              <a:t>: exercices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98825" y="1822301"/>
            <a:ext cx="9603275" cy="4103714"/>
          </a:xfrm>
        </p:spPr>
        <p:txBody>
          <a:bodyPr>
            <a:normAutofit/>
          </a:bodyPr>
          <a:lstStyle/>
          <a:p>
            <a:r>
              <a:rPr lang="fr-FR" dirty="0" smtClean="0"/>
              <a:t>Exercice 3</a:t>
            </a:r>
          </a:p>
          <a:p>
            <a:pPr>
              <a:buNone/>
            </a:pPr>
            <a:r>
              <a:rPr lang="fr-FR" dirty="0" smtClean="0"/>
              <a:t>1. Extraire de cette base de données la liste des noms dans l’ordre alphabétique.</a:t>
            </a:r>
          </a:p>
          <a:p>
            <a:pPr>
              <a:buNone/>
            </a:pPr>
            <a:r>
              <a:rPr lang="fr-FR" dirty="0" smtClean="0"/>
              <a:t>2. Extraire de cette base les personnes dont la date de naissance est supérieur à 544 .</a:t>
            </a:r>
          </a:p>
          <a:p>
            <a:pPr>
              <a:buNone/>
            </a:pPr>
            <a:r>
              <a:rPr lang="fr-FR" dirty="0" smtClean="0"/>
              <a:t>3. Afficher dans un tableau les personnes dont la naissance est supérieur à 544.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7B5CF63-A7F7-C629-0128-EF386A22C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b="1">
                <a:solidFill>
                  <a:srgbClr val="335175"/>
                </a:solidFill>
                <a:latin typeface="Arial"/>
                <a:cs typeface="Arial"/>
              </a:rPr>
              <a:t>Démarrer avec Angular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33C62841-F1A1-D040-E6DC-6357D6A55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b="1">
                <a:solidFill>
                  <a:srgbClr val="C00000"/>
                </a:solidFill>
                <a:latin typeface="Arial"/>
                <a:cs typeface="Arial"/>
              </a:rPr>
              <a:t>Site officiel : </a:t>
            </a:r>
            <a:r>
              <a:rPr lang="fr-FR" sz="2400" dirty="0">
                <a:solidFill>
                  <a:srgbClr val="C00000"/>
                </a:solidFill>
                <a:ea typeface="+mn-lt"/>
                <a:cs typeface="+mn-lt"/>
              </a:rPr>
              <a:t>https://angular.dev/overview</a:t>
            </a:r>
            <a:endParaRPr lang="fr-FR" sz="2400" b="1">
              <a:solidFill>
                <a:srgbClr val="C00000"/>
              </a:solidFill>
              <a:latin typeface="Arial"/>
              <a:cs typeface="Arial"/>
            </a:endParaRPr>
          </a:p>
          <a:p>
            <a:r>
              <a:rPr lang="fr-FR" sz="2400" b="1">
                <a:solidFill>
                  <a:srgbClr val="C00000"/>
                </a:solidFill>
                <a:latin typeface="Arial"/>
                <a:cs typeface="Arial"/>
              </a:rPr>
              <a:t>Installation des outils</a:t>
            </a:r>
            <a:endParaRPr lang="fr-FR" sz="2400">
              <a:solidFill>
                <a:srgbClr val="000000"/>
              </a:solidFill>
              <a:latin typeface="Arial"/>
              <a:cs typeface="Arial"/>
            </a:endParaRPr>
          </a:p>
          <a:p>
            <a:pPr lvl="1" indent="-285750">
              <a:buFont typeface="Courier New" panose="020B0604020202020204" pitchFamily="34" charset="0"/>
              <a:buChar char="o"/>
            </a:pPr>
            <a:r>
              <a:rPr lang="fr-FR" sz="1600" b="1">
                <a:latin typeface="Arial"/>
                <a:cs typeface="Arial"/>
              </a:rPr>
              <a:t>Node Js</a:t>
            </a:r>
            <a:r>
              <a:rPr lang="fr-FR" sz="1600">
                <a:latin typeface="Arial"/>
                <a:cs typeface="Arial"/>
              </a:rPr>
              <a:t> : installe l'outil npm(node package manager )permettant  de télécharger et installer les librairies javascript</a:t>
            </a:r>
          </a:p>
          <a:p>
            <a:pPr lvl="1" indent="-285750">
              <a:buFont typeface="Courier New" panose="020B0604020202020204" pitchFamily="34" charset="0"/>
              <a:buChar char="o"/>
            </a:pPr>
            <a:r>
              <a:rPr lang="fr-FR" sz="1600" b="1">
                <a:latin typeface="Arial"/>
                <a:cs typeface="Arial"/>
              </a:rPr>
              <a:t>Angular CLI  </a:t>
            </a:r>
            <a:r>
              <a:rPr lang="fr-FR" sz="1600">
                <a:latin typeface="Arial"/>
                <a:cs typeface="Arial"/>
              </a:rPr>
              <a:t>(Command Line Interface) qui vous permet de générer, compiler, testé et déployer les applications Angulars </a:t>
            </a:r>
            <a:r>
              <a:rPr lang="fr-FR" sz="1600" b="1">
                <a:latin typeface="Arial"/>
                <a:cs typeface="Arial"/>
              </a:rPr>
              <a:t>: </a:t>
            </a:r>
            <a:r>
              <a:rPr lang="fr-FR" sz="1600" b="1" i="1">
                <a:solidFill>
                  <a:srgbClr val="447D25"/>
                </a:solidFill>
                <a:latin typeface="Arial"/>
                <a:cs typeface="Arial"/>
              </a:rPr>
              <a:t>npm</a:t>
            </a:r>
            <a:r>
              <a:rPr lang="fr-FR" sz="1600" b="1" i="1" dirty="0">
                <a:latin typeface="Arial"/>
                <a:cs typeface="Arial"/>
              </a:rPr>
              <a:t> </a:t>
            </a:r>
            <a:r>
              <a:rPr lang="fr-FR" sz="1600" b="1" i="1">
                <a:solidFill>
                  <a:srgbClr val="305E9C"/>
                </a:solidFill>
                <a:latin typeface="Arial"/>
                <a:cs typeface="Arial"/>
              </a:rPr>
              <a:t>install </a:t>
            </a:r>
            <a:r>
              <a:rPr lang="fr-FR" sz="1600" b="1" i="1">
                <a:latin typeface="Arial"/>
                <a:cs typeface="Arial"/>
              </a:rPr>
              <a:t>–g </a:t>
            </a:r>
            <a:r>
              <a:rPr lang="fr-FR" sz="1600" b="1" i="1">
                <a:solidFill>
                  <a:srgbClr val="C00000"/>
                </a:solidFill>
                <a:latin typeface="Arial"/>
                <a:cs typeface="Arial"/>
              </a:rPr>
              <a:t>@angular/cli</a:t>
            </a:r>
            <a:r>
              <a:rPr lang="fr-FR" sz="1600">
                <a:latin typeface="Arial"/>
                <a:cs typeface="Arial"/>
              </a:rPr>
              <a:t> , ng --version (vérifier la version d'angular installé)</a:t>
            </a:r>
          </a:p>
          <a:p>
            <a:pPr lvl="1" indent="-285750">
              <a:buFont typeface="Courier New" panose="020B0604020202020204" pitchFamily="34" charset="0"/>
              <a:buChar char="o"/>
            </a:pPr>
            <a:r>
              <a:rPr lang="fr-FR" sz="1600">
                <a:latin typeface="Arial"/>
                <a:cs typeface="Arial"/>
              </a:rPr>
              <a:t>Un IDE pour le développement : Intellij, visual studio code, ...</a:t>
            </a:r>
          </a:p>
          <a:p>
            <a:endParaRPr lang="fr-FR" sz="1800" dirty="0">
              <a:latin typeface="Arial"/>
              <a:cs typeface="Arial"/>
            </a:endParaRPr>
          </a:p>
          <a:p>
            <a:endParaRPr lang="fr-FR" sz="1800" dirty="0">
              <a:latin typeface="Arial"/>
              <a:cs typeface="Arial"/>
            </a:endParaRPr>
          </a:p>
          <a:p>
            <a:endParaRPr lang="fr-FR" sz="18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116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9750A89-DB3A-C897-0C9A-BA394851C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b="1">
                <a:solidFill>
                  <a:srgbClr val="335175"/>
                </a:solidFill>
                <a:latin typeface="Arial"/>
                <a:cs typeface="Arial"/>
              </a:rPr>
              <a:t>Création d’un projet Angular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1C3AB8A2-CBD2-ACCA-2B29-AC7AF6E71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b="1">
                <a:latin typeface="Arial"/>
                <a:cs typeface="Arial"/>
              </a:rPr>
              <a:t>Pour générer la structure d’un projet Angular, on utilise </a:t>
            </a:r>
            <a:r>
              <a:rPr lang="fr-FR" sz="1800" b="1" i="1">
                <a:latin typeface="Arial"/>
                <a:cs typeface="Arial"/>
              </a:rPr>
              <a:t>Angular CLI </a:t>
            </a:r>
            <a:r>
              <a:rPr lang="fr-FR" sz="1800" b="1">
                <a:latin typeface="Arial"/>
                <a:cs typeface="Arial"/>
              </a:rPr>
              <a:t>via sa commande </a:t>
            </a:r>
            <a:r>
              <a:rPr lang="fr-FR" sz="1800" b="1" i="1">
                <a:latin typeface="Arial"/>
                <a:cs typeface="Arial"/>
              </a:rPr>
              <a:t>ng</a:t>
            </a:r>
            <a:r>
              <a:rPr lang="fr-FR" sz="1800" b="1">
                <a:latin typeface="Arial"/>
                <a:cs typeface="Arial"/>
              </a:rPr>
              <a:t> suivie des options </a:t>
            </a:r>
            <a:r>
              <a:rPr lang="fr-FR" sz="1800" b="1" i="1">
                <a:latin typeface="Arial"/>
                <a:cs typeface="Arial"/>
              </a:rPr>
              <a:t>new</a:t>
            </a:r>
            <a:r>
              <a:rPr lang="fr-FR" sz="1800" b="1">
                <a:latin typeface="Arial"/>
                <a:cs typeface="Arial"/>
              </a:rPr>
              <a:t> et le nom du projet: </a:t>
            </a:r>
            <a:r>
              <a:rPr lang="fr-FR" sz="1800">
                <a:solidFill>
                  <a:srgbClr val="573EEF"/>
                </a:solidFill>
                <a:latin typeface="Arial"/>
                <a:cs typeface="Arial"/>
              </a:rPr>
              <a:t>ng new nomMonProjet --no-standalone</a:t>
            </a:r>
            <a:endParaRPr lang="fr-FR"/>
          </a:p>
          <a:p>
            <a:r>
              <a:rPr lang="fr-FR" sz="1800" b="1">
                <a:latin typeface="Arial"/>
                <a:cs typeface="Arial"/>
              </a:rPr>
              <a:t>Cette commande génère les fichiers requis par une application basique Angular et télécharge aussi toutes les dépendances nécessaires pour le projet</a:t>
            </a:r>
            <a:endParaRPr lang="fr-FR" dirty="0"/>
          </a:p>
          <a:p>
            <a:r>
              <a:rPr lang="fr-FR" sz="1800" b="1">
                <a:latin typeface="Arial"/>
                <a:cs typeface="Arial"/>
              </a:rPr>
              <a:t>Pour lancer un projet Angular, exécuté la commande suivante à partir de la racine du projet:</a:t>
            </a:r>
            <a:endParaRPr lang="fr-FR" sz="1800" b="1" dirty="0">
              <a:latin typeface="Arial"/>
              <a:cs typeface="Arial"/>
            </a:endParaRPr>
          </a:p>
          <a:p>
            <a:r>
              <a:rPr lang="fr-FR" sz="1800">
                <a:latin typeface="Wingdings"/>
                <a:cs typeface="Arial"/>
                <a:sym typeface="Wingdings"/>
              </a:rPr>
              <a:t>Ø</a:t>
            </a:r>
            <a:r>
              <a:rPr lang="fr-FR" sz="1800" b="1">
                <a:latin typeface="Arial"/>
                <a:cs typeface="Arial"/>
              </a:rPr>
              <a:t>Pour tester le projet généré, il suffit de saisir l’url : </a:t>
            </a:r>
            <a:r>
              <a:rPr lang="fr-FR" sz="1800" b="1" i="1" dirty="0">
                <a:latin typeface="Arial"/>
                <a:cs typeface="Arial"/>
                <a:hlinkClick r:id="rId2"/>
              </a:rPr>
              <a:t>http://localhost:4200</a:t>
            </a:r>
            <a:r>
              <a:rPr lang="fr-FR" sz="1800" b="1" i="1">
                <a:latin typeface="Arial"/>
                <a:cs typeface="Arial"/>
              </a:rPr>
              <a:t> dans votre navigateur</a:t>
            </a:r>
            <a:endParaRPr lang="fr-FR" sz="1800" b="1" dirty="0">
              <a:latin typeface="Arial"/>
              <a:cs typeface="Arial"/>
            </a:endParaRPr>
          </a:p>
          <a:p>
            <a:endParaRPr lang="fr-FR" sz="1800" b="1" dirty="0">
              <a:latin typeface="Arial"/>
              <a:cs typeface="Arial"/>
            </a:endParaRPr>
          </a:p>
          <a:p>
            <a:endParaRPr lang="fr-FR" sz="1800" b="1" dirty="0">
              <a:latin typeface="Arial"/>
              <a:cs typeface="Arial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60550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E5D2160-8AEE-CCC3-2590-515BFC981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b="1">
                <a:solidFill>
                  <a:srgbClr val="335175"/>
                </a:solidFill>
                <a:latin typeface="Arial"/>
                <a:cs typeface="Arial"/>
              </a:rPr>
              <a:t>Structure d’un projet Angular</a:t>
            </a:r>
            <a:endParaRPr lang="fr-FR"/>
          </a:p>
        </p:txBody>
      </p:sp>
      <p:pic>
        <p:nvPicPr>
          <p:cNvPr id="4" name="Espace réservé du contenu 3" descr="Une image contenant texte, capture d’écran, logiciel, diagramme&#10;&#10;Description générée automatiquement">
            <a:extLst>
              <a:ext uri="{FF2B5EF4-FFF2-40B4-BE49-F238E27FC236}">
                <a16:creationId xmlns="" xmlns:a16="http://schemas.microsoft.com/office/drawing/2014/main" id="{2C479DF4-F9E6-14ED-6C12-C389940499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8434" y="1427904"/>
            <a:ext cx="10107535" cy="5431812"/>
          </a:xfrm>
        </p:spPr>
      </p:pic>
    </p:spTree>
    <p:extLst>
      <p:ext uri="{BB962C8B-B14F-4D97-AF65-F5344CB8AC3E}">
        <p14:creationId xmlns="" xmlns:p14="http://schemas.microsoft.com/office/powerpoint/2010/main" val="71794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A4FE05-8E05-70F0-8B89-450C8557A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b="1">
                <a:solidFill>
                  <a:srgbClr val="335175"/>
                </a:solidFill>
                <a:latin typeface="Arial"/>
                <a:cs typeface="Arial"/>
              </a:rPr>
              <a:t>Structure d’un projet Angular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1C4F1162-39AA-4250-4EA9-D5F3389B8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81721"/>
          </a:xfrm>
        </p:spPr>
        <p:txBody>
          <a:bodyPr>
            <a:normAutofit/>
          </a:bodyPr>
          <a:lstStyle/>
          <a:p>
            <a:r>
              <a:rPr lang="fr-FR" sz="1800">
                <a:solidFill>
                  <a:srgbClr val="573EEF"/>
                </a:solidFill>
                <a:latin typeface="Arial"/>
                <a:cs typeface="Arial"/>
              </a:rPr>
              <a:t>node modules : contenant les fichiers nécessaires de la librairie nodeJS pour un projet </a:t>
            </a:r>
            <a:r>
              <a:rPr lang="fr-FR" sz="1800" b="1">
                <a:solidFill>
                  <a:srgbClr val="573EEF"/>
                </a:solidFill>
                <a:latin typeface="Arial"/>
                <a:cs typeface="Arial"/>
              </a:rPr>
              <a:t>Angular </a:t>
            </a:r>
            <a:endParaRPr lang="fr-FR"/>
          </a:p>
          <a:p>
            <a:r>
              <a:rPr lang="fr-FR" sz="1800">
                <a:solidFill>
                  <a:srgbClr val="573EEF"/>
                </a:solidFill>
                <a:latin typeface="Arial"/>
                <a:cs typeface="Arial"/>
              </a:rPr>
              <a:t>src : contenant les fichiers sources de l’application</a:t>
            </a:r>
          </a:p>
          <a:p>
            <a:r>
              <a:rPr lang="fr-FR" sz="1800">
                <a:solidFill>
                  <a:srgbClr val="573EEF"/>
                </a:solidFill>
                <a:latin typeface="Arial"/>
                <a:cs typeface="Arial"/>
              </a:rPr>
              <a:t>package.json : contenant l’ensemble de dépendance de l’application</a:t>
            </a:r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r>
              <a:rPr lang="fr-FR" sz="1800">
                <a:solidFill>
                  <a:srgbClr val="573EEF"/>
                </a:solidFill>
                <a:latin typeface="Arial"/>
                <a:cs typeface="Arial"/>
              </a:rPr>
              <a:t>angular-cli.json (ou angular.json depuis la version 6) : contenant les données concernant la configuration du projet (l’emplacement des fichiers de demarrage...)</a:t>
            </a:r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r>
              <a:rPr lang="fr-FR" sz="1800">
                <a:solidFill>
                  <a:srgbClr val="573EEF"/>
                </a:solidFill>
                <a:latin typeface="Arial"/>
                <a:cs typeface="Arial"/>
              </a:rPr>
              <a:t>tslint.json : contenant les données sur les règles à respecter par le développeur (nombre de caractères max par ligne, l’emplacement des espaces...)</a:t>
            </a:r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r>
              <a:rPr lang="fr-FR" sz="1800">
                <a:solidFill>
                  <a:srgbClr val="573EEF"/>
                </a:solidFill>
                <a:latin typeface="Arial"/>
                <a:cs typeface="Arial"/>
              </a:rPr>
              <a:t>tsconfig.json : contenant les données de configuration de </a:t>
            </a:r>
            <a:r>
              <a:rPr lang="fr-FR" sz="1800" b="1">
                <a:solidFill>
                  <a:srgbClr val="573EEF"/>
                </a:solidFill>
                <a:latin typeface="Arial"/>
                <a:cs typeface="Arial"/>
              </a:rPr>
              <a:t>TypeScript </a:t>
            </a:r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941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A4FE05-8E05-70F0-8B89-450C8557A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b="1">
                <a:solidFill>
                  <a:srgbClr val="335175"/>
                </a:solidFill>
                <a:latin typeface="Arial"/>
                <a:cs typeface="Arial"/>
              </a:rPr>
              <a:t>Structure d’un projet Angular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1C4F1162-39AA-4250-4EA9-D5F3389B8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0975"/>
            <a:ext cx="9273763" cy="4315587"/>
          </a:xfrm>
        </p:spPr>
        <p:txBody>
          <a:bodyPr>
            <a:normAutofit/>
          </a:bodyPr>
          <a:lstStyle/>
          <a:p>
            <a:r>
              <a:rPr lang="fr-FR" sz="1800">
                <a:solidFill>
                  <a:srgbClr val="573EEF"/>
                </a:solidFill>
                <a:latin typeface="Arial"/>
                <a:cs typeface="Arial"/>
              </a:rPr>
              <a:t>assets : l’unique dossier accessible aux visiteurs et contenant les images, les sons...</a:t>
            </a:r>
            <a:endParaRPr lang="fr-FR">
              <a:solidFill>
                <a:srgbClr val="000000"/>
              </a:solidFill>
              <a:latin typeface="Gill Sans MT" panose="020B0502020104020203"/>
              <a:cs typeface="Arial"/>
            </a:endParaRPr>
          </a:p>
          <a:p>
            <a:r>
              <a:rPr lang="fr-FR" sz="1800">
                <a:solidFill>
                  <a:srgbClr val="573EEF"/>
                </a:solidFill>
                <a:latin typeface="Arial"/>
                <a:cs typeface="Arial"/>
              </a:rPr>
              <a:t>index.html : l’unique fichier </a:t>
            </a:r>
            <a:r>
              <a:rPr lang="fr-FR" sz="1800" b="1">
                <a:solidFill>
                  <a:srgbClr val="573EEF"/>
                </a:solidFill>
                <a:latin typeface="Arial"/>
                <a:cs typeface="Arial"/>
              </a:rPr>
              <a:t>HTML </a:t>
            </a:r>
            <a:r>
              <a:rPr lang="fr-FR" sz="1800">
                <a:solidFill>
                  <a:srgbClr val="573EEF"/>
                </a:solidFill>
                <a:latin typeface="Arial"/>
                <a:cs typeface="Arial"/>
              </a:rPr>
              <a:t>d’une application </a:t>
            </a:r>
            <a:r>
              <a:rPr lang="fr-FR" sz="1800" b="1">
                <a:solidFill>
                  <a:srgbClr val="573EEF"/>
                </a:solidFill>
                <a:latin typeface="Arial"/>
                <a:cs typeface="Arial"/>
              </a:rPr>
              <a:t>Angular </a:t>
            </a:r>
            <a:endParaRPr lang="fr-FR" sz="1800" b="1" dirty="0">
              <a:solidFill>
                <a:srgbClr val="573EEF"/>
              </a:solidFill>
              <a:latin typeface="Arial"/>
              <a:cs typeface="Arial"/>
            </a:endParaRPr>
          </a:p>
          <a:p>
            <a:r>
              <a:rPr lang="fr-FR" sz="1800">
                <a:solidFill>
                  <a:srgbClr val="573EEF"/>
                </a:solidFill>
                <a:latin typeface="Arial"/>
                <a:cs typeface="Arial"/>
              </a:rPr>
              <a:t>styles.css : la feuille de style commune de tous les composants web de l’application</a:t>
            </a:r>
            <a:endParaRPr lang="fr-FR" sz="1800" b="1" dirty="0">
              <a:solidFill>
                <a:srgbClr val="573EEF"/>
              </a:solidFill>
              <a:latin typeface="Arial"/>
              <a:cs typeface="Arial"/>
            </a:endParaRPr>
          </a:p>
          <a:p>
            <a:r>
              <a:rPr lang="fr-FR" sz="1800">
                <a:solidFill>
                  <a:srgbClr val="573EEF"/>
                </a:solidFill>
                <a:latin typeface="Arial"/>
                <a:cs typeface="Arial"/>
              </a:rPr>
              <a:t>favicon.ico : le logo d’</a:t>
            </a:r>
            <a:r>
              <a:rPr lang="fr-FR" sz="1800" b="1">
                <a:solidFill>
                  <a:srgbClr val="573EEF"/>
                </a:solidFill>
                <a:latin typeface="Arial"/>
                <a:cs typeface="Arial"/>
              </a:rPr>
              <a:t>Angular </a:t>
            </a:r>
            <a:endParaRPr lang="fr-FR" sz="1800" b="1" dirty="0">
              <a:solidFill>
                <a:srgbClr val="573EEF"/>
              </a:solidFill>
              <a:latin typeface="Arial"/>
              <a:cs typeface="Arial"/>
            </a:endParaRPr>
          </a:p>
          <a:p>
            <a:r>
              <a:rPr lang="fr-FR" sz="1800">
                <a:solidFill>
                  <a:srgbClr val="573EEF"/>
                </a:solidFill>
                <a:latin typeface="Arial"/>
                <a:cs typeface="Arial"/>
              </a:rPr>
              <a:t>app : contient initialement les 5 fichiers du module principal</a:t>
            </a:r>
            <a:endParaRPr lang="fr-FR" sz="1800" b="1" dirty="0">
              <a:solidFill>
                <a:srgbClr val="573EEF"/>
              </a:solidFill>
              <a:latin typeface="Arial"/>
              <a:cs typeface="Arial"/>
            </a:endParaRPr>
          </a:p>
          <a:p>
            <a:pPr lvl="1" indent="-285750">
              <a:buFont typeface="Courier New" panose="020B0604020202020204" pitchFamily="34" charset="0"/>
              <a:buChar char="o"/>
            </a:pPr>
            <a:r>
              <a:rPr lang="fr-FR" sz="1600">
                <a:solidFill>
                  <a:srgbClr val="573EEF"/>
                </a:solidFill>
                <a:latin typeface="Arial"/>
                <a:cs typeface="Arial"/>
              </a:rPr>
              <a:t>app.module.ts : la classe correspondante au module principal </a:t>
            </a:r>
            <a:endParaRPr lang="fr-FR" sz="1600" b="1">
              <a:solidFill>
                <a:srgbClr val="573EEF"/>
              </a:solidFill>
              <a:latin typeface="Arial"/>
              <a:cs typeface="Arial"/>
            </a:endParaRPr>
          </a:p>
          <a:p>
            <a:pPr lvl="1" indent="-285750">
              <a:buFont typeface="Courier New" panose="020B0604020202020204" pitchFamily="34" charset="0"/>
              <a:buChar char="o"/>
            </a:pPr>
            <a:r>
              <a:rPr lang="fr-FR" sz="1600">
                <a:solidFill>
                  <a:srgbClr val="573EEF"/>
                </a:solidFill>
                <a:latin typeface="Arial"/>
                <a:cs typeface="Arial"/>
              </a:rPr>
              <a:t>app.component.ts : la classe associe´ au composant web </a:t>
            </a:r>
            <a:endParaRPr lang="fr-FR" sz="1600" b="1">
              <a:solidFill>
                <a:srgbClr val="573EEF"/>
              </a:solidFill>
              <a:latin typeface="Arial"/>
              <a:cs typeface="Arial"/>
            </a:endParaRPr>
          </a:p>
          <a:p>
            <a:pPr lvl="1" indent="-285750">
              <a:buFont typeface="Courier New" panose="020B0604020202020204" pitchFamily="34" charset="0"/>
              <a:buChar char="o"/>
            </a:pPr>
            <a:r>
              <a:rPr lang="fr-FR" sz="1600">
                <a:solidFill>
                  <a:srgbClr val="573EEF"/>
                </a:solidFill>
                <a:latin typeface="Arial"/>
                <a:cs typeface="Arial"/>
              </a:rPr>
              <a:t>app.component.html : le fichier contenant le code </a:t>
            </a:r>
            <a:r>
              <a:rPr lang="fr-FR" sz="1600" b="1">
                <a:solidFill>
                  <a:srgbClr val="573EEF"/>
                </a:solidFill>
                <a:latin typeface="Arial"/>
                <a:cs typeface="Arial"/>
              </a:rPr>
              <a:t>HTML </a:t>
            </a:r>
            <a:r>
              <a:rPr lang="fr-FR" sz="1600">
                <a:solidFill>
                  <a:srgbClr val="573EEF"/>
                </a:solidFill>
                <a:latin typeface="Arial"/>
                <a:cs typeface="Arial"/>
              </a:rPr>
              <a:t>associé au composant web</a:t>
            </a:r>
            <a:endParaRPr lang="fr-FR" sz="1600" b="1">
              <a:solidFill>
                <a:srgbClr val="573EEF"/>
              </a:solidFill>
              <a:latin typeface="Arial"/>
              <a:cs typeface="Arial"/>
            </a:endParaRPr>
          </a:p>
          <a:p>
            <a:pPr lvl="1" indent="-285750">
              <a:buFont typeface="Courier New" panose="020B0604020202020204" pitchFamily="34" charset="0"/>
              <a:buChar char="o"/>
            </a:pPr>
            <a:r>
              <a:rPr lang="fr-FR" sz="1600">
                <a:solidFill>
                  <a:srgbClr val="573EEF"/>
                </a:solidFill>
                <a:latin typeface="Arial"/>
                <a:cs typeface="Arial"/>
              </a:rPr>
              <a:t>app.component.css : le fichier contenant le code CSS associé au composant web</a:t>
            </a:r>
            <a:endParaRPr lang="fr-FR" b="1" dirty="0">
              <a:solidFill>
                <a:srgbClr val="573EEF"/>
              </a:solidFill>
              <a:latin typeface="Arial"/>
              <a:cs typeface="Arial"/>
            </a:endParaRPr>
          </a:p>
          <a:p>
            <a:pPr lvl="1" indent="-285750">
              <a:buFont typeface="Courier New" panose="020B0604020202020204" pitchFamily="34" charset="0"/>
              <a:buChar char="o"/>
            </a:pPr>
            <a:r>
              <a:rPr lang="fr-FR" sz="1600">
                <a:solidFill>
                  <a:srgbClr val="573EEF"/>
                </a:solidFill>
                <a:latin typeface="Arial"/>
                <a:cs typeface="Arial"/>
              </a:rPr>
              <a:t>app.component.spec.ts : le fichier de test du composant web</a:t>
            </a:r>
            <a:r>
              <a:rPr lang="fr-FR" sz="900" dirty="0">
                <a:solidFill>
                  <a:srgbClr val="573EEF"/>
                </a:solidFill>
                <a:latin typeface="Arial"/>
                <a:cs typeface="Arial"/>
              </a:rPr>
              <a:t> </a:t>
            </a:r>
            <a:endParaRPr lang="fr-FR" sz="90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b="1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441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A4FE05-8E05-70F0-8B89-450C8557A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b="1">
                <a:solidFill>
                  <a:srgbClr val="335175"/>
                </a:solidFill>
                <a:latin typeface="Arial"/>
                <a:cs typeface="Arial"/>
              </a:rPr>
              <a:t>Structure d’un projet Angular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1C4F1162-39AA-4250-4EA9-D5F3389B8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0975"/>
            <a:ext cx="9273763" cy="4737776"/>
          </a:xfrm>
        </p:spPr>
        <p:txBody>
          <a:bodyPr>
            <a:normAutofit/>
          </a:bodyPr>
          <a:lstStyle/>
          <a:p>
            <a:r>
              <a:rPr lang="fr-FR" sz="1600" b="1">
                <a:solidFill>
                  <a:srgbClr val="000000"/>
                </a:solidFill>
                <a:latin typeface="Arial"/>
                <a:cs typeface="Arial"/>
              </a:rPr>
              <a:t>Une application Angular se compose de:</a:t>
            </a:r>
            <a:endParaRPr lang="fr-FR" sz="1600" b="1">
              <a:solidFill>
                <a:srgbClr val="000000"/>
              </a:solidFill>
              <a:latin typeface="Gill Sans MT"/>
              <a:cs typeface="Arial"/>
            </a:endParaRPr>
          </a:p>
          <a:p>
            <a:endParaRPr lang="fr-FR" sz="16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lvl="1" indent="-285750">
              <a:buFont typeface="Courier New" panose="020B0604020202020204" pitchFamily="34" charset="0"/>
              <a:buChar char="o"/>
            </a:pPr>
            <a:r>
              <a:rPr lang="fr-FR" sz="1400" b="1">
                <a:solidFill>
                  <a:srgbClr val="000000"/>
                </a:solidFill>
                <a:latin typeface="Arial"/>
                <a:cs typeface="Arial"/>
              </a:rPr>
              <a:t>Un ou plusieurs modules dont un module principal</a:t>
            </a:r>
            <a:endParaRPr lang="fr-FR" sz="16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lvl="1" indent="-285750">
              <a:buFont typeface="Courier New" panose="020B0604020202020204" pitchFamily="34" charset="0"/>
              <a:buChar char="o"/>
            </a:pPr>
            <a:endParaRPr lang="fr-FR" sz="14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lvl="1" indent="-285750">
              <a:buFont typeface="Courier New" panose="020B0604020202020204" pitchFamily="34" charset="0"/>
              <a:buChar char="o"/>
            </a:pPr>
            <a:r>
              <a:rPr lang="fr-FR" sz="1400" b="1">
                <a:solidFill>
                  <a:srgbClr val="000000"/>
                </a:solidFill>
                <a:latin typeface="Arial"/>
                <a:cs typeface="Arial"/>
              </a:rPr>
              <a:t>Chaque module peut inclure:</a:t>
            </a:r>
            <a:endParaRPr lang="fr-FR" sz="16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lvl="2">
              <a:buFont typeface="Wingdings" panose="020B0604020202020204" pitchFamily="34" charset="0"/>
              <a:buChar char="§"/>
            </a:pPr>
            <a:r>
              <a:rPr lang="fr-FR" sz="1200" b="1">
                <a:solidFill>
                  <a:srgbClr val="000000"/>
                </a:solidFill>
                <a:latin typeface="Arial"/>
                <a:cs typeface="Arial"/>
              </a:rPr>
              <a:t>Des composants web : partie visible de l'application</a:t>
            </a:r>
            <a:endParaRPr lang="fr-FR" sz="800" b="1">
              <a:solidFill>
                <a:srgbClr val="000000"/>
              </a:solidFill>
              <a:latin typeface="Arial"/>
              <a:cs typeface="Arial"/>
            </a:endParaRPr>
          </a:p>
          <a:p>
            <a:pPr lvl="2">
              <a:buFont typeface="Wingdings" panose="020B0604020202020204" pitchFamily="34" charset="0"/>
              <a:buChar char="§"/>
            </a:pPr>
            <a:endParaRPr lang="fr-FR" sz="12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lvl="2">
              <a:buFont typeface="Wingdings" panose="020B0604020202020204" pitchFamily="34" charset="0"/>
              <a:buChar char="§"/>
            </a:pPr>
            <a:r>
              <a:rPr lang="fr-FR" sz="1200" b="1">
                <a:solidFill>
                  <a:srgbClr val="000000"/>
                </a:solidFill>
                <a:latin typeface="Arial"/>
                <a:cs typeface="Arial"/>
              </a:rPr>
              <a:t>Des services : pour la logique applicative</a:t>
            </a:r>
          </a:p>
          <a:p>
            <a:pPr marL="914400" lvl="2" indent="0">
              <a:buNone/>
            </a:pPr>
            <a:endParaRPr lang="fr-FR" sz="12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lvl="2">
              <a:buFont typeface="Wingdings" panose="020B0604020202020204" pitchFamily="34" charset="0"/>
              <a:buChar char="§"/>
            </a:pPr>
            <a:r>
              <a:rPr lang="fr-FR" sz="1200" b="1">
                <a:solidFill>
                  <a:srgbClr val="000000"/>
                </a:solidFill>
                <a:latin typeface="Arial"/>
                <a:cs typeface="Arial"/>
              </a:rPr>
              <a:t>Des directives</a:t>
            </a:r>
          </a:p>
          <a:p>
            <a:pPr lvl="2">
              <a:buFont typeface="Wingdings" panose="020B0604020202020204" pitchFamily="34" charset="0"/>
              <a:buChar char="§"/>
            </a:pPr>
            <a:endParaRPr lang="fr-FR" sz="12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lvl="2">
              <a:buFont typeface="Wingdings" panose="020B0604020202020204" pitchFamily="34" charset="0"/>
              <a:buChar char="§"/>
            </a:pPr>
            <a:r>
              <a:rPr lang="fr-FR" sz="1200" b="1">
                <a:solidFill>
                  <a:srgbClr val="000000"/>
                </a:solidFill>
                <a:latin typeface="Arial"/>
                <a:cs typeface="Arial"/>
              </a:rPr>
              <a:t>Des pipes : utilisés pour formater l'affichage des données</a:t>
            </a:r>
          </a:p>
          <a:p>
            <a:pPr marL="914400" lvl="2" indent="0">
              <a:buNone/>
            </a:pPr>
            <a:endParaRPr lang="fr-FR" sz="12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fr-FR" sz="16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fr-FR" sz="16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fr-FR" sz="16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b="1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b="1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245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A4FE05-8E05-70F0-8B89-450C8557A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b="1">
                <a:solidFill>
                  <a:srgbClr val="335175"/>
                </a:solidFill>
                <a:latin typeface="Arial"/>
                <a:cs typeface="Arial"/>
              </a:rPr>
              <a:t>Structure d’un projet Angular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1C4F1162-39AA-4250-4EA9-D5F3389B8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0975"/>
            <a:ext cx="9273763" cy="4737776"/>
          </a:xfrm>
        </p:spPr>
        <p:txBody>
          <a:bodyPr>
            <a:normAutofit/>
          </a:bodyPr>
          <a:lstStyle/>
          <a:p>
            <a:endParaRPr lang="fr-FR" sz="16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lvl="1" indent="-285750">
              <a:buFont typeface="Courier New" panose="020B0604020202020204" pitchFamily="34" charset="0"/>
              <a:buChar char="o"/>
            </a:pPr>
            <a:endParaRPr lang="fr-FR" sz="14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lvl="2">
              <a:buFont typeface="Wingdings" panose="020B0604020202020204" pitchFamily="34" charset="0"/>
              <a:buChar char="§"/>
            </a:pPr>
            <a:endParaRPr lang="fr-FR" sz="12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914400" lvl="2" indent="0">
              <a:buNone/>
            </a:pPr>
            <a:endParaRPr lang="fr-FR" sz="12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fr-FR" sz="16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fr-FR" sz="16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fr-FR" sz="16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b="1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b="1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</p:txBody>
      </p:sp>
      <p:pic>
        <p:nvPicPr>
          <p:cNvPr id="4" name="Image 3" descr="Une image contenant texte, capture d’écran, diagramme, Rectangle&#10;&#10;Description générée automatiquement">
            <a:extLst>
              <a:ext uri="{FF2B5EF4-FFF2-40B4-BE49-F238E27FC236}">
                <a16:creationId xmlns="" xmlns:a16="http://schemas.microsoft.com/office/drawing/2014/main" id="{81AE4B5E-8BC1-FD48-C1B6-0EB80E79A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011" y="1553936"/>
            <a:ext cx="10496550" cy="4381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9601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C7C11F3-7FD8-A1FB-4ED3-1F0CF9F33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b="1">
                <a:solidFill>
                  <a:srgbClr val="335175"/>
                </a:solidFill>
                <a:latin typeface="Arial"/>
                <a:cs typeface="Arial"/>
              </a:rPr>
              <a:t>Structure d’un web component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38FA5242-E1DC-0860-A6DF-986912C48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600">
                <a:latin typeface="Arial"/>
                <a:cs typeface="Arial"/>
              </a:rPr>
              <a:t>Les composants sont les élements important de Angular</a:t>
            </a:r>
            <a:endParaRPr lang="fr-FR"/>
          </a:p>
          <a:p>
            <a:r>
              <a:rPr lang="fr-FR" sz="1600">
                <a:latin typeface="Arial"/>
                <a:cs typeface="Arial"/>
              </a:rPr>
              <a:t>L’application est formée d’un ensemble de composants</a:t>
            </a:r>
            <a:endParaRPr lang="fr-FR" sz="1600" dirty="0">
              <a:latin typeface="Arial"/>
              <a:cs typeface="Arial"/>
            </a:endParaRPr>
          </a:p>
          <a:p>
            <a:r>
              <a:rPr lang="fr-FR" sz="1600">
                <a:latin typeface="Arial"/>
                <a:cs typeface="Arial"/>
              </a:rPr>
              <a:t>Chaque composant peut imbriquer d’autre composants formant ainsi une structure hiérarchique</a:t>
            </a:r>
            <a:endParaRPr lang="fr-FR" sz="1600" dirty="0">
              <a:latin typeface="Arial"/>
              <a:cs typeface="Arial"/>
            </a:endParaRPr>
          </a:p>
          <a:p>
            <a:r>
              <a:rPr lang="fr-FR" sz="1600">
                <a:latin typeface="Arial"/>
                <a:cs typeface="Arial"/>
              </a:rPr>
              <a:t>Le composant racine s’appelle Root Component</a:t>
            </a:r>
            <a:endParaRPr lang="fr-FR" sz="1600" dirty="0">
              <a:latin typeface="Arial"/>
              <a:cs typeface="Arial"/>
            </a:endParaRPr>
          </a:p>
          <a:p>
            <a:endParaRPr lang="fr-FR" sz="1600" dirty="0">
              <a:latin typeface="Arial"/>
              <a:cs typeface="Arial"/>
            </a:endParaRPr>
          </a:p>
          <a:p>
            <a:endParaRPr lang="fr-FR" sz="1600" dirty="0">
              <a:latin typeface="Arial"/>
              <a:cs typeface="Arial"/>
            </a:endParaRPr>
          </a:p>
          <a:p>
            <a:endParaRPr lang="fr-FR" sz="1600" dirty="0">
              <a:latin typeface="Arial"/>
              <a:cs typeface="Arial"/>
            </a:endParaRPr>
          </a:p>
          <a:p>
            <a:endParaRPr lang="fr-FR" dirty="0"/>
          </a:p>
        </p:txBody>
      </p:sp>
      <p:pic>
        <p:nvPicPr>
          <p:cNvPr id="4" name="Image 3" descr="Une image contenant texte, capture d’écran, diagramme, ligne&#10;&#10;Description générée automatiquement">
            <a:extLst>
              <a:ext uri="{FF2B5EF4-FFF2-40B4-BE49-F238E27FC236}">
                <a16:creationId xmlns="" xmlns:a16="http://schemas.microsoft.com/office/drawing/2014/main" id="{05E3AED6-057E-76D2-9113-E730E8EE2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1" y="3606238"/>
            <a:ext cx="9154885" cy="358615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9891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F8BA111-CFAF-B850-C9F7-6EB88FF42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>
                <a:solidFill>
                  <a:srgbClr val="335175"/>
                </a:solidFill>
                <a:latin typeface="Arial"/>
                <a:cs typeface="Arial"/>
              </a:rPr>
              <a:t>Création de nouveaux composants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C8A7A28-A7CE-2CB1-2879-76990C72C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600">
                <a:latin typeface="Arial"/>
                <a:cs typeface="Arial"/>
              </a:rPr>
              <a:t>Pour créer facilement des composants Angular, on peut utiliser à nouveau la commande </a:t>
            </a:r>
            <a:r>
              <a:rPr lang="fr-FR" sz="1600" b="1" i="1">
                <a:latin typeface="Arial"/>
                <a:cs typeface="Arial"/>
              </a:rPr>
              <a:t>ng</a:t>
            </a:r>
            <a:r>
              <a:rPr lang="fr-FR" sz="1600">
                <a:latin typeface="Arial"/>
                <a:cs typeface="Arial"/>
              </a:rPr>
              <a:t> comme suit: </a:t>
            </a:r>
            <a:r>
              <a:rPr lang="fr-FR" sz="1600" b="1">
                <a:solidFill>
                  <a:srgbClr val="447D25"/>
                </a:solidFill>
                <a:latin typeface="Arial"/>
                <a:cs typeface="Arial"/>
              </a:rPr>
              <a:t>ng</a:t>
            </a:r>
            <a:r>
              <a:rPr lang="fr-FR" sz="1600" dirty="0">
                <a:latin typeface="Arial"/>
                <a:cs typeface="Arial"/>
              </a:rPr>
              <a:t> </a:t>
            </a:r>
            <a:r>
              <a:rPr lang="fr-FR" sz="1600">
                <a:solidFill>
                  <a:srgbClr val="296FAF"/>
                </a:solidFill>
                <a:latin typeface="Arial"/>
                <a:cs typeface="Arial"/>
              </a:rPr>
              <a:t>generate </a:t>
            </a:r>
            <a:r>
              <a:rPr lang="fr-FR" sz="1600">
                <a:solidFill>
                  <a:srgbClr val="C00000"/>
                </a:solidFill>
                <a:latin typeface="Arial"/>
                <a:cs typeface="Arial"/>
              </a:rPr>
              <a:t>component</a:t>
            </a:r>
            <a:r>
              <a:rPr lang="fr-FR" sz="1600">
                <a:latin typeface="Arial"/>
                <a:cs typeface="Arial"/>
              </a:rPr>
              <a:t> nom-du-composant (</a:t>
            </a:r>
            <a:r>
              <a:rPr lang="fr-FR" sz="1600" i="1">
                <a:latin typeface="Arial"/>
                <a:cs typeface="Arial"/>
              </a:rPr>
              <a:t>ng </a:t>
            </a:r>
            <a:r>
              <a:rPr lang="fr-FR" sz="1600" b="1" i="1">
                <a:latin typeface="Arial"/>
                <a:cs typeface="Arial"/>
              </a:rPr>
              <a:t>g</a:t>
            </a:r>
            <a:r>
              <a:rPr lang="fr-FR" sz="1600" i="1" dirty="0">
                <a:latin typeface="Arial"/>
                <a:cs typeface="Arial"/>
              </a:rPr>
              <a:t> </a:t>
            </a:r>
            <a:r>
              <a:rPr lang="fr-FR" sz="1600" b="1" i="1">
                <a:latin typeface="Arial"/>
                <a:cs typeface="Arial"/>
              </a:rPr>
              <a:t>c</a:t>
            </a:r>
            <a:r>
              <a:rPr lang="fr-FR" sz="1600" i="1">
                <a:latin typeface="Arial"/>
                <a:cs typeface="Arial"/>
              </a:rPr>
              <a:t> nom-du-composant</a:t>
            </a:r>
            <a:r>
              <a:rPr lang="fr-FR" sz="1600">
                <a:latin typeface="Arial"/>
                <a:cs typeface="Arial"/>
              </a:rPr>
              <a:t>)</a:t>
            </a:r>
          </a:p>
          <a:p>
            <a:r>
              <a:rPr lang="fr-FR" sz="1600">
                <a:latin typeface="Arial"/>
                <a:cs typeface="Arial"/>
              </a:rPr>
              <a:t>Dans notre exemple, nous allons créer deux composants: </a:t>
            </a:r>
            <a:r>
              <a:rPr lang="fr-FR" sz="1600" b="1">
                <a:latin typeface="Arial"/>
                <a:cs typeface="Arial"/>
              </a:rPr>
              <a:t>about</a:t>
            </a:r>
            <a:r>
              <a:rPr lang="fr-FR" sz="1600">
                <a:latin typeface="Arial"/>
                <a:cs typeface="Arial"/>
              </a:rPr>
              <a:t> et  </a:t>
            </a:r>
            <a:r>
              <a:rPr lang="fr-FR" sz="1600" b="1">
                <a:latin typeface="Arial"/>
                <a:cs typeface="Arial"/>
              </a:rPr>
              <a:t>contacts</a:t>
            </a:r>
            <a:endParaRPr lang="fr-FR" sz="1600" dirty="0">
              <a:latin typeface="Arial"/>
              <a:cs typeface="Arial"/>
            </a:endParaRPr>
          </a:p>
          <a:p>
            <a:endParaRPr lang="fr-FR" sz="1600" dirty="0">
              <a:latin typeface="Arial"/>
              <a:cs typeface="Arial"/>
            </a:endParaRPr>
          </a:p>
          <a:p>
            <a:endParaRPr lang="fr-FR" dirty="0"/>
          </a:p>
        </p:txBody>
      </p:sp>
      <p:pic>
        <p:nvPicPr>
          <p:cNvPr id="4" name="Image 3" descr="Une image contenant texte, capture d’écran, logiciel, Système d’exploitation&#10;&#10;Description générée automatiquement">
            <a:extLst>
              <a:ext uri="{FF2B5EF4-FFF2-40B4-BE49-F238E27FC236}">
                <a16:creationId xmlns="" xmlns:a16="http://schemas.microsoft.com/office/drawing/2014/main" id="{729E9EA4-B355-6DBA-1D2F-B4EFBCB2B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147251"/>
            <a:ext cx="11277600" cy="42755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0685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0BCA30B-9B37-237F-2808-C57063D51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>
                <a:solidFill>
                  <a:srgbClr val="335175"/>
                </a:solidFill>
                <a:latin typeface="Arial"/>
                <a:cs typeface="Arial"/>
              </a:rPr>
              <a:t>Structure du composant about</a:t>
            </a:r>
            <a:endParaRPr lang="fr-FR"/>
          </a:p>
        </p:txBody>
      </p:sp>
      <p:pic>
        <p:nvPicPr>
          <p:cNvPr id="4" name="Espace réservé du contenu 3" descr="Une image contenant texte, capture d’écran, logiciel, Logiciel multimédia&#10;&#10;Description générée automatiquement">
            <a:extLst>
              <a:ext uri="{FF2B5EF4-FFF2-40B4-BE49-F238E27FC236}">
                <a16:creationId xmlns="" xmlns:a16="http://schemas.microsoft.com/office/drawing/2014/main" id="{71CB182D-F389-84F5-DA44-CA9549C482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7168" y="2015732"/>
            <a:ext cx="8906298" cy="4517413"/>
          </a:xfrm>
        </p:spPr>
      </p:pic>
    </p:spTree>
    <p:extLst>
      <p:ext uri="{BB962C8B-B14F-4D97-AF65-F5344CB8AC3E}">
        <p14:creationId xmlns="" xmlns:p14="http://schemas.microsoft.com/office/powerpoint/2010/main" val="63756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9BC2FD0-073F-BE76-1EC5-F0D843D9B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>
                <a:solidFill>
                  <a:srgbClr val="335175"/>
                </a:solidFill>
                <a:latin typeface="Arial"/>
                <a:cs typeface="Arial"/>
              </a:rPr>
              <a:t>Vue interne d’un composant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5273B6D-1967-CD0D-C46E-3DEAECAC2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b="1">
                <a:latin typeface="Arial"/>
                <a:cs typeface="Arial"/>
              </a:rPr>
              <a:t>Un composant est une classe qui possède le décorateur </a:t>
            </a:r>
            <a:r>
              <a:rPr lang="fr-FR" sz="1800" b="1" i="1">
                <a:latin typeface="Arial"/>
                <a:cs typeface="Arial"/>
              </a:rPr>
              <a:t>@Component</a:t>
            </a:r>
            <a:r>
              <a:rPr lang="fr-FR" sz="1800" b="1">
                <a:latin typeface="Arial"/>
                <a:cs typeface="Arial"/>
              </a:rPr>
              <a:t>.</a:t>
            </a:r>
          </a:p>
          <a:p>
            <a:r>
              <a:rPr lang="fr-FR" sz="1800" b="1">
                <a:latin typeface="Arial"/>
                <a:cs typeface="Arial"/>
              </a:rPr>
              <a:t>Ce décorateur possède les propriétés suivantes:</a:t>
            </a:r>
            <a:endParaRPr lang="fr-FR" sz="1800" b="1" dirty="0">
              <a:latin typeface="Arial"/>
              <a:cs typeface="Arial"/>
            </a:endParaRPr>
          </a:p>
          <a:p>
            <a:r>
              <a:rPr lang="fr-FR" sz="1800" b="1">
                <a:latin typeface="Arial"/>
                <a:cs typeface="Arial"/>
              </a:rPr>
              <a:t>Selector :</a:t>
            </a:r>
            <a:r>
              <a:rPr lang="fr-FR" sz="1800">
                <a:latin typeface="Arial"/>
                <a:cs typeface="Arial"/>
              </a:rPr>
              <a:t> type d'élément permettant d'insérer le composant dans le template html</a:t>
            </a:r>
          </a:p>
          <a:p>
            <a:r>
              <a:rPr lang="fr-FR" sz="1800" b="1">
                <a:latin typeface="Arial"/>
                <a:cs typeface="Arial"/>
              </a:rPr>
              <a:t>Template ou templateUrl : </a:t>
            </a:r>
            <a:r>
              <a:rPr lang="fr-FR" sz="1800">
                <a:latin typeface="Arial"/>
                <a:cs typeface="Arial"/>
              </a:rPr>
              <a:t>permet de définir le code html ou le fichier html représentant la vue du composant</a:t>
            </a:r>
          </a:p>
          <a:p>
            <a:r>
              <a:rPr lang="fr-FR" sz="1800" b="1">
                <a:latin typeface="Arial"/>
                <a:cs typeface="Arial"/>
              </a:rPr>
              <a:t>StyleUrls : </a:t>
            </a:r>
            <a:r>
              <a:rPr lang="fr-FR" sz="1800">
                <a:latin typeface="Arial"/>
                <a:cs typeface="Arial"/>
              </a:rPr>
              <a:t>permet de spécifier les feuilles styles associées à ce composant</a:t>
            </a:r>
            <a:endParaRPr lang="fr-FR" sz="1800" b="1" dirty="0">
              <a:latin typeface="Arial"/>
              <a:cs typeface="Arial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89750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6DD1B4A-1191-A775-9B7A-4A0A1688C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>
                <a:solidFill>
                  <a:srgbClr val="335175"/>
                </a:solidFill>
                <a:latin typeface="Arial"/>
                <a:cs typeface="Arial"/>
              </a:rPr>
              <a:t>Déclaration d’un composant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F99A3CE-DEEC-E71A-FD9F-E3D2B095D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b="1">
                <a:latin typeface="Arial"/>
                <a:cs typeface="Arial"/>
              </a:rPr>
              <a:t>Pour utiliser un composant, ce dernier doit être déclaré dans le module</a:t>
            </a:r>
            <a:r>
              <a:rPr lang="fr-FR" sz="1800" dirty="0">
                <a:latin typeface="Arial"/>
                <a:cs typeface="Arial"/>
              </a:rPr>
              <a:t> </a:t>
            </a:r>
            <a:endParaRPr lang="fr-FR" dirty="0"/>
          </a:p>
          <a:p>
            <a:endParaRPr lang="fr-FR" dirty="0"/>
          </a:p>
        </p:txBody>
      </p:sp>
      <p:pic>
        <p:nvPicPr>
          <p:cNvPr id="4" name="Image 3" descr="Une image contenant texte, capture d’écran, logiciel&#10;&#10;Description générée automatiquement">
            <a:extLst>
              <a:ext uri="{FF2B5EF4-FFF2-40B4-BE49-F238E27FC236}">
                <a16:creationId xmlns="" xmlns:a16="http://schemas.microsoft.com/office/drawing/2014/main" id="{25427683-C646-9BD8-C74B-C742B4F9F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301" y="2383971"/>
            <a:ext cx="6663454" cy="44740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8285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EB4FB8A-2887-E5D3-444A-A292AC870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>
                <a:solidFill>
                  <a:srgbClr val="335175"/>
                </a:solidFill>
                <a:latin typeface="Arial"/>
                <a:cs typeface="Arial"/>
              </a:rPr>
              <a:t>Data binding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DE301B01-7BB3-DF78-2681-A30EDBA19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b="1">
                <a:latin typeface="Arial"/>
                <a:cs typeface="Arial"/>
              </a:rPr>
              <a:t>Pour insérer dynamiquement les données de l’application dans les vues des composants, Angular définit des techniques pour assurer la liaison des données</a:t>
            </a:r>
          </a:p>
          <a:p>
            <a:r>
              <a:rPr lang="fr-FR" sz="1800" b="1">
                <a:latin typeface="Arial"/>
                <a:cs typeface="Arial"/>
              </a:rPr>
              <a:t>Data Binding = communication.</a:t>
            </a:r>
            <a:endParaRPr lang="fr-FR" sz="18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774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EB4FB8A-2887-E5D3-444A-A292AC870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293" y="271119"/>
            <a:ext cx="9603275" cy="1049235"/>
          </a:xfrm>
        </p:spPr>
        <p:txBody>
          <a:bodyPr/>
          <a:lstStyle/>
          <a:p>
            <a:r>
              <a:rPr lang="fr-FR" sz="3600" b="1">
                <a:solidFill>
                  <a:srgbClr val="335175"/>
                </a:solidFill>
                <a:latin typeface="Arial"/>
                <a:cs typeface="Arial"/>
              </a:rPr>
              <a:t>Data binding</a:t>
            </a:r>
            <a:endParaRPr lang="fr-FR"/>
          </a:p>
        </p:txBody>
      </p:sp>
      <p:pic>
        <p:nvPicPr>
          <p:cNvPr id="5" name="Image 4" descr="Une image contenant texte, capture d’écran, Police, nombre&#10;&#10;Description générée automatiquement">
            <a:extLst>
              <a:ext uri="{FF2B5EF4-FFF2-40B4-BE49-F238E27FC236}">
                <a16:creationId xmlns="" xmlns:a16="http://schemas.microsoft.com/office/drawing/2014/main" id="{911B1884-7F45-59A9-EBE8-4FF68351E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596" y="1151164"/>
            <a:ext cx="10115550" cy="30099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B0E6FEDF-2A0D-CE4C-4936-82A15B3C1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293" y="4160384"/>
            <a:ext cx="2628900" cy="2571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4465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EB4FB8A-2887-E5D3-444A-A292AC870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293" y="271119"/>
            <a:ext cx="9603275" cy="1049235"/>
          </a:xfrm>
        </p:spPr>
        <p:txBody>
          <a:bodyPr/>
          <a:lstStyle/>
          <a:p>
            <a:r>
              <a:rPr lang="fr-FR" sz="3600" b="1">
                <a:solidFill>
                  <a:srgbClr val="335175"/>
                </a:solidFill>
                <a:latin typeface="Arial"/>
                <a:cs typeface="Arial"/>
              </a:rPr>
              <a:t>Data binding</a:t>
            </a:r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0392" y="985838"/>
            <a:ext cx="9821008" cy="488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34465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Mon mail : </a:t>
            </a:r>
            <a:r>
              <a:rPr lang="fr-FR" dirty="0" smtClean="0">
                <a:hlinkClick r:id="rId2"/>
              </a:rPr>
              <a:t>jrlelonyaka@gmail.com</a:t>
            </a:r>
            <a:r>
              <a:rPr lang="fr-FR" smtClean="0">
                <a:hlinkClick r:id="rId2"/>
              </a:rPr>
              <a:t>/</a:t>
            </a:r>
            <a:r>
              <a:rPr lang="fr-FR" smtClean="0"/>
              <a:t> nyaka.lelo@igensia.com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EB4FB8A-2887-E5D3-444A-A292AC870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293" y="271119"/>
            <a:ext cx="9603275" cy="1049235"/>
          </a:xfrm>
        </p:spPr>
        <p:txBody>
          <a:bodyPr/>
          <a:lstStyle/>
          <a:p>
            <a:r>
              <a:rPr lang="fr-FR" sz="3600" b="1">
                <a:solidFill>
                  <a:srgbClr val="335175"/>
                </a:solidFill>
                <a:latin typeface="Arial"/>
                <a:cs typeface="Arial"/>
              </a:rPr>
              <a:t>Data binding</a:t>
            </a:r>
            <a:endParaRPr lang="fr-FR"/>
          </a:p>
        </p:txBody>
      </p:sp>
      <p:pic>
        <p:nvPicPr>
          <p:cNvPr id="3" name="Image 2" descr="Une image contenant texte, capture d’écran, logiciel, Logiciel multimédia&#10;&#10;Description générée automatiquement">
            <a:extLst>
              <a:ext uri="{FF2B5EF4-FFF2-40B4-BE49-F238E27FC236}">
                <a16:creationId xmlns="" xmlns:a16="http://schemas.microsoft.com/office/drawing/2014/main" id="{ACEDB63A-53AE-FFA1-A4D1-5B2578A70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3840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EB4FB8A-2887-E5D3-444A-A292AC870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293" y="271119"/>
            <a:ext cx="9603275" cy="1049235"/>
          </a:xfrm>
        </p:spPr>
        <p:txBody>
          <a:bodyPr/>
          <a:lstStyle/>
          <a:p>
            <a:r>
              <a:rPr lang="fr-FR" b="1">
                <a:solidFill>
                  <a:srgbClr val="335175"/>
                </a:solidFill>
                <a:latin typeface="Arial"/>
                <a:cs typeface="Arial"/>
              </a:rPr>
              <a:t>Data binding: vue html</a:t>
            </a:r>
            <a:endParaRPr lang="fr-FR"/>
          </a:p>
        </p:txBody>
      </p:sp>
      <p:pic>
        <p:nvPicPr>
          <p:cNvPr id="5" name="Image 4" descr="Une image contenant texte, capture d’écran, logiciel, Icône d’ordinateur&#10;&#10;Description générée automatiquement">
            <a:extLst>
              <a:ext uri="{FF2B5EF4-FFF2-40B4-BE49-F238E27FC236}">
                <a16:creationId xmlns="" xmlns:a16="http://schemas.microsoft.com/office/drawing/2014/main" id="{FE3DABDD-6C9A-3F88-4870-7C996CE7E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6439"/>
            <a:ext cx="12192000" cy="562177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680461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EB4FB8A-2887-E5D3-444A-A292AC870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293" y="271119"/>
            <a:ext cx="9603275" cy="1049235"/>
          </a:xfrm>
        </p:spPr>
        <p:txBody>
          <a:bodyPr/>
          <a:lstStyle/>
          <a:p>
            <a:r>
              <a:rPr lang="fr-FR" b="1">
                <a:solidFill>
                  <a:srgbClr val="335175"/>
                </a:solidFill>
                <a:latin typeface="Arial"/>
                <a:cs typeface="Arial"/>
              </a:rPr>
              <a:t>Data binding: vue html</a:t>
            </a:r>
            <a:endParaRPr lang="fr-FR"/>
          </a:p>
        </p:txBody>
      </p:sp>
      <p:pic>
        <p:nvPicPr>
          <p:cNvPr id="5" name="Image 4" descr="Une image contenant texte, capture d’écran, logiciel, Icône d’ordinateur&#10;&#10;Description générée automatiquement">
            <a:extLst>
              <a:ext uri="{FF2B5EF4-FFF2-40B4-BE49-F238E27FC236}">
                <a16:creationId xmlns="" xmlns:a16="http://schemas.microsoft.com/office/drawing/2014/main" id="{FE3DABDD-6C9A-3F88-4870-7C996CE7E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6439"/>
            <a:ext cx="12192000" cy="562177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338197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AJOUTER BOOTSTRAP A NOTRE PROJET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6133" y="1661746"/>
            <a:ext cx="10083189" cy="4193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EB4FB8A-2887-E5D3-444A-A292AC870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293" y="271119"/>
            <a:ext cx="9603275" cy="1049235"/>
          </a:xfrm>
        </p:spPr>
        <p:txBody>
          <a:bodyPr/>
          <a:lstStyle/>
          <a:p>
            <a:r>
              <a:rPr lang="fr-FR" b="1" dirty="0" smtClean="0">
                <a:solidFill>
                  <a:srgbClr val="335175"/>
                </a:solidFill>
                <a:latin typeface="Arial"/>
                <a:cs typeface="Arial"/>
              </a:rPr>
              <a:t>NOUVEAU LOOK AVEC BOOTSRAP</a:t>
            </a:r>
            <a:endParaRPr lang="fr-FR" dirty="0"/>
          </a:p>
        </p:txBody>
      </p:sp>
      <p:pic>
        <p:nvPicPr>
          <p:cNvPr id="3" name="Image 2" descr="Une image contenant texte, Appareils électroniques, capture d’écran, logiciel&#10;&#10;Description générée automatiquement">
            <a:extLst>
              <a:ext uri="{FF2B5EF4-FFF2-40B4-BE49-F238E27FC236}">
                <a16:creationId xmlns="" xmlns:a16="http://schemas.microsoft.com/office/drawing/2014/main" id="{13C5ABB7-FA02-9AE4-AFC0-74D07D7C0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78" y="923192"/>
            <a:ext cx="11811445" cy="59348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357455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SERVICES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0353" y="1601666"/>
            <a:ext cx="10152062" cy="4113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Injection de dépendance</a:t>
            </a:r>
            <a:endParaRPr lang="fr-F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4365" y="1620470"/>
            <a:ext cx="9864620" cy="4331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ROUTAGE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En </a:t>
            </a:r>
            <a:r>
              <a:rPr lang="fr-FR" dirty="0" err="1" smtClean="0"/>
              <a:t>Angular</a:t>
            </a:r>
            <a:r>
              <a:rPr lang="fr-FR" dirty="0" smtClean="0"/>
              <a:t>, le </a:t>
            </a:r>
            <a:r>
              <a:rPr lang="fr-FR" b="1" dirty="0" smtClean="0"/>
              <a:t>routage</a:t>
            </a:r>
            <a:r>
              <a:rPr lang="fr-FR" dirty="0" smtClean="0"/>
              <a:t> est une fonctionnalité permettant de naviguer entre différentes vues de l'application</a:t>
            </a:r>
          </a:p>
          <a:p>
            <a:r>
              <a:rPr lang="fr-FR" dirty="0" smtClean="0"/>
              <a:t>Le fichier de configuration des routes se trouve généralement dans </a:t>
            </a:r>
            <a:r>
              <a:rPr lang="fr-FR" dirty="0" err="1" smtClean="0"/>
              <a:t>app-routing.module.ts</a:t>
            </a:r>
            <a:r>
              <a:rPr lang="fr-FR" dirty="0" smtClean="0"/>
              <a:t> et utilise le module </a:t>
            </a:r>
            <a:r>
              <a:rPr lang="fr-FR" dirty="0" err="1" smtClean="0"/>
              <a:t>RouterModule</a:t>
            </a:r>
            <a:r>
              <a:rPr lang="fr-FR" dirty="0" smtClean="0"/>
              <a:t> pour définir les chemins et les composants associés.</a:t>
            </a:r>
          </a:p>
          <a:p>
            <a:r>
              <a:rPr lang="fr-FR" dirty="0" smtClean="0"/>
              <a:t>Il existe plusieurs options pour une route en </a:t>
            </a:r>
            <a:r>
              <a:rPr lang="fr-FR" dirty="0" err="1" smtClean="0"/>
              <a:t>angular</a:t>
            </a:r>
            <a:r>
              <a:rPr lang="fr-FR" dirty="0" smtClean="0"/>
              <a:t> : </a:t>
            </a:r>
            <a:r>
              <a:rPr lang="fr-FR" dirty="0" err="1" smtClean="0"/>
              <a:t>pathMatch,children</a:t>
            </a:r>
            <a:r>
              <a:rPr lang="fr-FR" dirty="0" smtClean="0"/>
              <a:t>, </a:t>
            </a:r>
            <a:r>
              <a:rPr lang="fr-FR" dirty="0" err="1" smtClean="0"/>
              <a:t>loadchildren</a:t>
            </a:r>
            <a:r>
              <a:rPr lang="fr-FR" dirty="0" smtClean="0"/>
              <a:t>, data</a:t>
            </a:r>
            <a:endParaRPr lang="fr-FR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ROUTAGE</a:t>
            </a:r>
            <a:endParaRPr lang="fr-F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48104" y="1567717"/>
            <a:ext cx="10029142" cy="412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Configuration des routes</a:t>
            </a:r>
            <a:endParaRPr lang="fr-F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11023" y="1286364"/>
            <a:ext cx="9939845" cy="4340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5"/>
          <p:cNvSpPr txBox="1"/>
          <p:nvPr/>
        </p:nvSpPr>
        <p:spPr>
          <a:xfrm>
            <a:off x="1389184" y="5460022"/>
            <a:ext cx="9574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 existe deux formes de paramètres de requête :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chemin/param1/param2</a:t>
            </a:r>
          </a:p>
          <a:p>
            <a:pPr lvl="1">
              <a:buFont typeface="Arial" pitchFamily="34" charset="0"/>
              <a:buChar char="•"/>
            </a:pPr>
            <a:r>
              <a:rPr lang="fr-FR" dirty="0" err="1" smtClean="0"/>
              <a:t>chemin?var1</a:t>
            </a:r>
            <a:r>
              <a:rPr lang="fr-FR" dirty="0" smtClean="0"/>
              <a:t>=value1&amp;var2=value2</a:t>
            </a:r>
          </a:p>
          <a:p>
            <a:pPr>
              <a:buFont typeface="Arial" pitchFamily="34" charset="0"/>
              <a:buChar char="•"/>
            </a:pPr>
            <a:endParaRPr lang="fr-FR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Configuration des routes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err="1" smtClean="0"/>
              <a:t>pathMatch</a:t>
            </a:r>
            <a:r>
              <a:rPr lang="fr-FR" dirty="0" smtClean="0"/>
              <a:t> : définit la stratégie de correspondance des chemins lors de la navigation.</a:t>
            </a:r>
          </a:p>
          <a:p>
            <a:r>
              <a:rPr lang="fr-FR" dirty="0" smtClean="0"/>
              <a:t>Les valeurs possibles sont :</a:t>
            </a:r>
          </a:p>
          <a:p>
            <a:pPr lvl="1"/>
            <a:r>
              <a:rPr lang="fr-FR" b="1" dirty="0" smtClean="0"/>
              <a:t>'full'</a:t>
            </a:r>
            <a:r>
              <a:rPr lang="fr-FR" dirty="0" smtClean="0"/>
              <a:t> : Le chemin doit correspondre exactement à l'URL complète.</a:t>
            </a:r>
          </a:p>
          <a:p>
            <a:pPr lvl="1"/>
            <a:r>
              <a:rPr lang="fr-FR" b="1" dirty="0" smtClean="0"/>
              <a:t>'</a:t>
            </a:r>
            <a:r>
              <a:rPr lang="fr-FR" b="1" dirty="0" err="1" smtClean="0"/>
              <a:t>prefix</a:t>
            </a:r>
            <a:r>
              <a:rPr lang="fr-FR" b="1" dirty="0" smtClean="0"/>
              <a:t>'</a:t>
            </a:r>
            <a:r>
              <a:rPr lang="fr-FR" dirty="0" smtClean="0"/>
              <a:t> : Le chemin correspond s'il est le préfixe de l'URL. C'est la valeur par défaut.</a:t>
            </a:r>
          </a:p>
          <a:p>
            <a:endParaRPr lang="fr-FR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5461" y="3859213"/>
            <a:ext cx="8065354" cy="199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Configuration des routes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Dans cet exemple ,le chemin ‘ ' est le </a:t>
            </a:r>
            <a:r>
              <a:rPr lang="fr-FR" dirty="0" err="1" smtClean="0"/>
              <a:t>root</a:t>
            </a:r>
            <a:r>
              <a:rPr lang="fr-FR" dirty="0" smtClean="0"/>
              <a:t> de l'application, et </a:t>
            </a:r>
            <a:r>
              <a:rPr lang="fr-FR" dirty="0" err="1" smtClean="0"/>
              <a:t>pathMatch</a:t>
            </a:r>
            <a:r>
              <a:rPr lang="fr-FR" dirty="0" smtClean="0"/>
              <a:t>: 'full' signifie que l'URL doit correspondre exactement pour déclencher la redirection vers /home. Sinon, si </a:t>
            </a:r>
            <a:r>
              <a:rPr lang="fr-FR" dirty="0" err="1" smtClean="0"/>
              <a:t>pathMatch</a:t>
            </a:r>
            <a:r>
              <a:rPr lang="fr-FR" dirty="0" smtClean="0"/>
              <a:t> était '</a:t>
            </a:r>
            <a:r>
              <a:rPr lang="fr-FR" dirty="0" err="1" smtClean="0"/>
              <a:t>prefix</a:t>
            </a:r>
            <a:r>
              <a:rPr lang="fr-FR" dirty="0" smtClean="0"/>
              <a:t>', n'importe quel chemin commençant par '' (ce qui est toujours le cas) déclencherait cette redirection, ce qui pourrait entraîner une boucle infinie.</a:t>
            </a:r>
            <a:endParaRPr lang="fr-FR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Configuration des routes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err="1" smtClean="0"/>
              <a:t>loadChildren</a:t>
            </a:r>
            <a:r>
              <a:rPr lang="fr-FR" dirty="0" smtClean="0"/>
              <a:t> est utilisé pour </a:t>
            </a:r>
            <a:r>
              <a:rPr lang="fr-FR" b="1" dirty="0" smtClean="0"/>
              <a:t>le chargement paresseux (</a:t>
            </a:r>
            <a:r>
              <a:rPr lang="fr-FR" b="1" dirty="0" err="1" smtClean="0"/>
              <a:t>lazy</a:t>
            </a:r>
            <a:r>
              <a:rPr lang="fr-FR" b="1" dirty="0" smtClean="0"/>
              <a:t> </a:t>
            </a:r>
            <a:r>
              <a:rPr lang="fr-FR" b="1" dirty="0" err="1" smtClean="0"/>
              <a:t>loading</a:t>
            </a:r>
            <a:r>
              <a:rPr lang="fr-FR" b="1" dirty="0" smtClean="0"/>
              <a:t>)</a:t>
            </a:r>
            <a:r>
              <a:rPr lang="fr-FR" dirty="0" smtClean="0"/>
              <a:t> des modules enfants.</a:t>
            </a:r>
          </a:p>
          <a:p>
            <a:r>
              <a:rPr lang="fr-FR" dirty="0" smtClean="0"/>
              <a:t>Cela permet de charger un module et ses composants associés uniquement lorsque l'utilisateur accède à la route correspondante.</a:t>
            </a:r>
          </a:p>
          <a:p>
            <a:r>
              <a:rPr lang="fr-FR" dirty="0" smtClean="0"/>
              <a:t>Cela est utile pour optimiser le temps de chargement initial de l'application en chargeant uniquement les parties nécessaires.</a:t>
            </a:r>
          </a:p>
          <a:p>
            <a:pPr>
              <a:buNone/>
            </a:pPr>
            <a:endParaRPr lang="fr-FR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7280" y="4650765"/>
            <a:ext cx="8348174" cy="20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Configuration des routes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Lorsque l'utilisateur navigue vers /produits, le module </a:t>
            </a:r>
            <a:r>
              <a:rPr lang="fr-FR" dirty="0" err="1" smtClean="0"/>
              <a:t>ProduitsModule</a:t>
            </a:r>
            <a:r>
              <a:rPr lang="fr-FR" dirty="0" smtClean="0"/>
              <a:t> est chargé de manière asynchrone. Cela économise des ressources lorsque cette route n'est pas encore visitée.</a:t>
            </a:r>
            <a:endParaRPr lang="fr-FR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6072" y="3472596"/>
            <a:ext cx="8348174" cy="20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Configuration des routes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err="1" smtClean="0"/>
              <a:t>children</a:t>
            </a:r>
            <a:r>
              <a:rPr lang="fr-FR" dirty="0" smtClean="0"/>
              <a:t> permet de </a:t>
            </a:r>
            <a:r>
              <a:rPr lang="fr-FR" b="1" dirty="0" smtClean="0"/>
              <a:t>définir des routes imbriquées</a:t>
            </a:r>
            <a:r>
              <a:rPr lang="fr-FR" dirty="0" smtClean="0"/>
              <a:t> ou des sous-routes pour une route parent.</a:t>
            </a:r>
          </a:p>
          <a:p>
            <a:r>
              <a:rPr lang="fr-FR" dirty="0" smtClean="0"/>
              <a:t>Cela est utilisé pour structurer l'application et définir des vues dans des vues (exemple : un tableau de bord avec plusieurs onglets).</a:t>
            </a:r>
          </a:p>
          <a:p>
            <a:r>
              <a:rPr lang="fr-FR" dirty="0" smtClean="0"/>
              <a:t>Lorsque l'utilisateur est sur /</a:t>
            </a:r>
            <a:r>
              <a:rPr lang="fr-FR" dirty="0" err="1" smtClean="0"/>
              <a:t>dashboard</a:t>
            </a:r>
            <a:r>
              <a:rPr lang="fr-FR" dirty="0" smtClean="0"/>
              <a:t>, les sous-routes comme /</a:t>
            </a:r>
            <a:r>
              <a:rPr lang="fr-FR" dirty="0" err="1" smtClean="0"/>
              <a:t>dashboard</a:t>
            </a:r>
            <a:r>
              <a:rPr lang="fr-FR" dirty="0" smtClean="0"/>
              <a:t>/</a:t>
            </a:r>
            <a:r>
              <a:rPr lang="fr-FR" dirty="0" err="1" smtClean="0"/>
              <a:t>analytics</a:t>
            </a:r>
            <a:r>
              <a:rPr lang="fr-FR" dirty="0" smtClean="0"/>
              <a:t> et /</a:t>
            </a:r>
            <a:r>
              <a:rPr lang="fr-FR" dirty="0" err="1" smtClean="0"/>
              <a:t>dashboard</a:t>
            </a:r>
            <a:r>
              <a:rPr lang="fr-FR" dirty="0" smtClean="0"/>
              <a:t>/</a:t>
            </a:r>
            <a:r>
              <a:rPr lang="fr-FR" dirty="0" err="1" smtClean="0"/>
              <a:t>users</a:t>
            </a:r>
            <a:r>
              <a:rPr lang="fr-FR" dirty="0" smtClean="0"/>
              <a:t> peuvent être activées sans quitter le contexte du composant parent (</a:t>
            </a:r>
            <a:r>
              <a:rPr lang="fr-FR" dirty="0" err="1" smtClean="0"/>
              <a:t>DashboardComponent</a:t>
            </a:r>
            <a:r>
              <a:rPr lang="fr-FR" dirty="0" smtClean="0"/>
              <a:t>).</a:t>
            </a:r>
            <a:endParaRPr lang="fr-F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5110" y="4814887"/>
            <a:ext cx="9125805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Configuration des routes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data</a:t>
            </a:r>
            <a:r>
              <a:rPr lang="fr-FR" dirty="0" smtClean="0"/>
              <a:t> permet de </a:t>
            </a:r>
            <a:r>
              <a:rPr lang="fr-FR" b="1" dirty="0" smtClean="0"/>
              <a:t>passer des données statiques</a:t>
            </a:r>
            <a:r>
              <a:rPr lang="fr-FR" dirty="0" smtClean="0"/>
              <a:t> aux routes. Ces données peuvent être utilisées pour diverses fonctionnalités, comme la configuration de la page ou le titre.</a:t>
            </a:r>
          </a:p>
          <a:p>
            <a:r>
              <a:rPr lang="fr-FR" dirty="0" smtClean="0"/>
              <a:t>Les données sont accessibles via le service </a:t>
            </a:r>
            <a:r>
              <a:rPr lang="fr-FR" dirty="0" err="1" smtClean="0"/>
              <a:t>ActivatedRoute</a:t>
            </a:r>
            <a:r>
              <a:rPr lang="fr-FR" dirty="0" smtClean="0"/>
              <a:t> dans le composant.</a:t>
            </a:r>
          </a:p>
          <a:p>
            <a:r>
              <a:rPr lang="fr-FR" b="1" dirty="0" smtClean="0"/>
              <a:t>Comment accéder aux data dans le composant</a:t>
            </a:r>
            <a:r>
              <a:rPr lang="fr-FR" dirty="0" smtClean="0"/>
              <a:t> :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8364" y="3932725"/>
            <a:ext cx="7306652" cy="1034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Configuration des routes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Dans cet exemple, le titre À propos est récupéré via </a:t>
            </a:r>
            <a:r>
              <a:rPr lang="fr-FR" dirty="0" err="1" smtClean="0"/>
              <a:t>this.route.snapshot.data</a:t>
            </a:r>
            <a:r>
              <a:rPr lang="fr-FR" dirty="0" smtClean="0"/>
              <a:t>['</a:t>
            </a:r>
            <a:r>
              <a:rPr lang="fr-FR" dirty="0" err="1" smtClean="0"/>
              <a:t>title</a:t>
            </a:r>
            <a:r>
              <a:rPr lang="fr-FR" dirty="0" smtClean="0"/>
              <a:t>'] et affiché dans le </a:t>
            </a:r>
            <a:r>
              <a:rPr lang="fr-FR" dirty="0" err="1" smtClean="0"/>
              <a:t>template</a:t>
            </a:r>
            <a:r>
              <a:rPr lang="fr-FR" dirty="0" smtClean="0"/>
              <a:t> du composant.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1568" y="2849563"/>
            <a:ext cx="8889878" cy="400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Configuration des routes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Exemple d’un fichier de configuration de routes complet combinant toutes ces options</a:t>
            </a:r>
          </a:p>
          <a:p>
            <a:endParaRPr lang="fr-FR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6928" y="2573215"/>
            <a:ext cx="9571038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Configuration des routes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Il existe deux formes de paramètres de requête</a:t>
            </a:r>
          </a:p>
          <a:p>
            <a:pPr lvl="1"/>
            <a:r>
              <a:rPr lang="fr-FR" dirty="0" smtClean="0"/>
              <a:t>Chemin/param1/param2 : Exemple stagiaire/:nom/:</a:t>
            </a:r>
            <a:r>
              <a:rPr lang="fr-FR" dirty="0" err="1" smtClean="0"/>
              <a:t>prenom</a:t>
            </a:r>
            <a:endParaRPr lang="fr-FR" dirty="0" smtClean="0"/>
          </a:p>
          <a:p>
            <a:pPr lvl="1"/>
            <a:r>
              <a:rPr lang="fr-FR" dirty="0" err="1" smtClean="0"/>
              <a:t>Chemin?var1</a:t>
            </a:r>
            <a:r>
              <a:rPr lang="fr-FR" dirty="0" smtClean="0"/>
              <a:t>=value1&amp;var2=value2&amp;…&amp;</a:t>
            </a:r>
            <a:r>
              <a:rPr lang="fr-FR" dirty="0" err="1" smtClean="0"/>
              <a:t>varn</a:t>
            </a:r>
            <a:r>
              <a:rPr lang="fr-FR" dirty="0" smtClean="0"/>
              <a:t>=</a:t>
            </a:r>
            <a:r>
              <a:rPr lang="fr-FR" dirty="0" err="1" smtClean="0"/>
              <a:t>valuen</a:t>
            </a:r>
            <a:r>
              <a:rPr lang="fr-FR" dirty="0" smtClean="0"/>
              <a:t> :</a:t>
            </a:r>
          </a:p>
          <a:p>
            <a:r>
              <a:rPr lang="fr-FR" dirty="0" smtClean="0"/>
              <a:t>Pour ces deux formes , deux manières différentes de définir les routes</a:t>
            </a:r>
          </a:p>
          <a:p>
            <a:r>
              <a:rPr lang="fr-FR" dirty="0" smtClean="0"/>
              <a:t>Deux objets différents permettent de récupérer les valeurs respectives</a:t>
            </a:r>
          </a:p>
          <a:p>
            <a:pPr lvl="1"/>
            <a:r>
              <a:rPr lang="fr-FR" dirty="0" err="1" smtClean="0"/>
              <a:t>paramMap</a:t>
            </a:r>
            <a:r>
              <a:rPr lang="fr-FR" dirty="0" smtClean="0"/>
              <a:t> pour Chemin/param1/param2</a:t>
            </a:r>
          </a:p>
          <a:p>
            <a:pPr lvl="1"/>
            <a:r>
              <a:rPr lang="fr-FR" dirty="0" err="1" smtClean="0"/>
              <a:t>queryParamMap</a:t>
            </a:r>
            <a:r>
              <a:rPr lang="fr-FR" dirty="0" smtClean="0"/>
              <a:t> pour </a:t>
            </a:r>
            <a:r>
              <a:rPr lang="fr-FR" dirty="0" err="1" smtClean="0"/>
              <a:t>Chemin?var1</a:t>
            </a:r>
            <a:r>
              <a:rPr lang="fr-FR" dirty="0" smtClean="0"/>
              <a:t>=value1&amp;var2=value2&amp;…&amp;</a:t>
            </a:r>
            <a:r>
              <a:rPr lang="fr-FR" dirty="0" err="1" smtClean="0"/>
              <a:t>varn</a:t>
            </a:r>
            <a:r>
              <a:rPr lang="fr-FR" dirty="0" smtClean="0"/>
              <a:t>=</a:t>
            </a:r>
            <a:r>
              <a:rPr lang="fr-FR" dirty="0" err="1" smtClean="0"/>
              <a:t>valuen</a:t>
            </a:r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Configuration des routes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Il existe deux formes de paramètres de requête</a:t>
            </a:r>
          </a:p>
          <a:p>
            <a:r>
              <a:rPr lang="fr-FR" dirty="0" smtClean="0"/>
              <a:t>Chemin/param1/param2 : Exemple stagiaire/:nom/:</a:t>
            </a:r>
            <a:r>
              <a:rPr lang="fr-FR" dirty="0" err="1" smtClean="0"/>
              <a:t>prenom</a:t>
            </a:r>
            <a:endParaRPr lang="fr-FR" dirty="0" smtClean="0"/>
          </a:p>
          <a:p>
            <a:r>
              <a:rPr lang="fr-FR" dirty="0" err="1" smtClean="0"/>
              <a:t>Chemin?var1</a:t>
            </a:r>
            <a:r>
              <a:rPr lang="fr-FR" dirty="0" smtClean="0"/>
              <a:t>=value1&amp;var2=value2&amp;…&amp;</a:t>
            </a:r>
            <a:r>
              <a:rPr lang="fr-FR" dirty="0" err="1" smtClean="0"/>
              <a:t>varn</a:t>
            </a:r>
            <a:r>
              <a:rPr lang="fr-FR" dirty="0" smtClean="0"/>
              <a:t>=</a:t>
            </a:r>
            <a:r>
              <a:rPr lang="fr-FR" dirty="0" err="1" smtClean="0"/>
              <a:t>valuen</a:t>
            </a:r>
            <a:r>
              <a:rPr lang="fr-FR" dirty="0" smtClean="0"/>
              <a:t> :  Exemple </a:t>
            </a:r>
          </a:p>
          <a:p>
            <a:r>
              <a:rPr lang="fr-FR" dirty="0" smtClean="0"/>
              <a:t>Pour ces deux formes , deux manières différentes de définir les routes</a:t>
            </a:r>
          </a:p>
          <a:p>
            <a:r>
              <a:rPr lang="fr-FR" dirty="0" smtClean="0"/>
              <a:t>Deux objets différents permettent de récupérer les valeurs respectives</a:t>
            </a:r>
          </a:p>
          <a:p>
            <a:pPr lvl="1"/>
            <a:r>
              <a:rPr lang="fr-FR" dirty="0" err="1" smtClean="0"/>
              <a:t>paramMap</a:t>
            </a:r>
            <a:r>
              <a:rPr lang="fr-FR" dirty="0" smtClean="0"/>
              <a:t> pour Chemin/param1/param2</a:t>
            </a:r>
          </a:p>
          <a:p>
            <a:pPr lvl="1"/>
            <a:r>
              <a:rPr lang="fr-FR" dirty="0" err="1" smtClean="0"/>
              <a:t>queryParamMap</a:t>
            </a:r>
            <a:r>
              <a:rPr lang="fr-FR" dirty="0" smtClean="0"/>
              <a:t> pour </a:t>
            </a:r>
            <a:r>
              <a:rPr lang="fr-FR" dirty="0" err="1" smtClean="0"/>
              <a:t>Chemin?var1</a:t>
            </a:r>
            <a:r>
              <a:rPr lang="fr-FR" dirty="0" smtClean="0"/>
              <a:t>=value1&amp;var2=value2&amp;…&amp;</a:t>
            </a:r>
            <a:r>
              <a:rPr lang="fr-FR" dirty="0" err="1" smtClean="0"/>
              <a:t>varn</a:t>
            </a:r>
            <a:r>
              <a:rPr lang="fr-FR" dirty="0" smtClean="0"/>
              <a:t>=</a:t>
            </a:r>
            <a:r>
              <a:rPr lang="fr-FR" dirty="0" err="1" smtClean="0"/>
              <a:t>valuen</a:t>
            </a:r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Configuration des routes</a:t>
            </a:r>
            <a:endParaRPr lang="fr-FR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57300" y="1925515"/>
            <a:ext cx="9988062" cy="3347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Configuration des routes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9714" y="1702167"/>
            <a:ext cx="9852024" cy="3995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Configuration des routes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7246" y="1720850"/>
            <a:ext cx="9964492" cy="400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FORMULAIRES</a:t>
            </a:r>
            <a:endParaRPr lang="fr-FR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19514" y="1700724"/>
            <a:ext cx="9987394" cy="3697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FORMULAIRES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5657" y="1690077"/>
            <a:ext cx="10007965" cy="4033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FORMULAIRES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7218" y="1665777"/>
            <a:ext cx="9975728" cy="403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2532" y="5720251"/>
            <a:ext cx="30559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70591" y="5664567"/>
            <a:ext cx="3475038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369C094-F441-42E0-3307-98EB1478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Exercice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8D58235-D1FD-07E4-EAB5-00C150C40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>
                <a:solidFill>
                  <a:srgbClr val="573EEF"/>
                </a:solidFill>
                <a:latin typeface="Arial"/>
                <a:cs typeface="Arial"/>
              </a:rPr>
              <a:t>Créer une application angular appelée formation dans laquelle on affichera un message « Bienvenue à la formation angular INGESIA ».Puis chacun affichera son identité : nom,prenom,email et adresse.</a:t>
            </a:r>
            <a:endParaRPr lang="fr-FR"/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28703973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EB4FB8A-2887-E5D3-444A-A292AC870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293" y="271119"/>
            <a:ext cx="9603275" cy="1049235"/>
          </a:xfrm>
        </p:spPr>
        <p:txBody>
          <a:bodyPr/>
          <a:lstStyle/>
          <a:p>
            <a:r>
              <a:rPr lang="fr-FR" b="1">
                <a:solidFill>
                  <a:srgbClr val="335175"/>
                </a:solidFill>
                <a:latin typeface="Arial"/>
                <a:cs typeface="Arial"/>
              </a:rPr>
              <a:t>Data binding: vue html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2290347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A4FE05-8E05-70F0-8B89-450C8557A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b="1">
                <a:solidFill>
                  <a:srgbClr val="335175"/>
                </a:solidFill>
                <a:latin typeface="Arial"/>
                <a:cs typeface="Arial"/>
              </a:rPr>
              <a:t>Structure d’un projet Angular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1C4F1162-39AA-4250-4EA9-D5F3389B8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0975"/>
            <a:ext cx="9273763" cy="4737776"/>
          </a:xfrm>
        </p:spPr>
        <p:txBody>
          <a:bodyPr>
            <a:normAutofit/>
          </a:bodyPr>
          <a:lstStyle/>
          <a:p>
            <a:endParaRPr lang="fr-FR" sz="16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lvl="1" indent="-285750">
              <a:buFont typeface="Courier New" panose="020B0604020202020204" pitchFamily="34" charset="0"/>
              <a:buChar char="o"/>
            </a:pPr>
            <a:endParaRPr lang="fr-FR" sz="14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lvl="2">
              <a:buFont typeface="Wingdings" panose="020B0604020202020204" pitchFamily="34" charset="0"/>
              <a:buChar char="§"/>
            </a:pPr>
            <a:endParaRPr lang="fr-FR" sz="12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914400" lvl="2" indent="0">
              <a:buNone/>
            </a:pPr>
            <a:endParaRPr lang="fr-FR" sz="12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fr-FR" sz="16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fr-FR" sz="16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fr-FR" sz="1600" b="1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b="1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b="1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  <a:p>
            <a:endParaRPr lang="fr-FR" sz="1800" dirty="0">
              <a:solidFill>
                <a:srgbClr val="573EE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8622688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3C3F48-F68C-1F2F-B089-8BC9D715D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bases d'</a:t>
            </a:r>
            <a:r>
              <a:rPr lang="fr-FR" dirty="0" err="1"/>
              <a:t>angular</a:t>
            </a:r>
            <a:r>
              <a:rPr lang="fr-FR" dirty="0"/>
              <a:t> : </a:t>
            </a:r>
            <a:r>
              <a:rPr lang="fr-FR" dirty="0" err="1"/>
              <a:t>typescript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8977634-D5E4-D6AD-F4C7-6707A3030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898848"/>
          </a:xfrm>
        </p:spPr>
        <p:txBody>
          <a:bodyPr>
            <a:normAutofit fontScale="92500" lnSpcReduction="10000"/>
          </a:bodyPr>
          <a:lstStyle/>
          <a:p>
            <a:r>
              <a:rPr lang="fr-FR" dirty="0" err="1">
                <a:ea typeface="+mn-lt"/>
                <a:cs typeface="+mn-lt"/>
              </a:rPr>
              <a:t>enum</a:t>
            </a:r>
            <a:r>
              <a:rPr lang="fr-FR" dirty="0">
                <a:ea typeface="+mn-lt"/>
                <a:cs typeface="+mn-lt"/>
              </a:rPr>
              <a:t> Couleur {Bleu = 10, Blanc, Rouge = 5};</a:t>
            </a:r>
            <a:endParaRPr lang="fr-FR" dirty="0"/>
          </a:p>
          <a:p>
            <a:pPr lvl="1">
              <a:buNone/>
            </a:pPr>
            <a:r>
              <a:rPr lang="fr-FR" dirty="0">
                <a:ea typeface="+mn-lt"/>
                <a:cs typeface="+mn-lt"/>
              </a:rPr>
              <a:t>let a: Couleur = </a:t>
            </a:r>
            <a:r>
              <a:rPr lang="fr-FR" dirty="0" err="1">
                <a:ea typeface="+mn-lt"/>
                <a:cs typeface="+mn-lt"/>
              </a:rPr>
              <a:t>Couleur.Bleu</a:t>
            </a:r>
            <a:r>
              <a:rPr lang="fr-FR" dirty="0">
                <a:ea typeface="+mn-lt"/>
                <a:cs typeface="+mn-lt"/>
              </a:rPr>
              <a:t>;</a:t>
            </a:r>
            <a:endParaRPr lang="fr-FR" dirty="0"/>
          </a:p>
          <a:p>
            <a:pPr lvl="1">
              <a:buNone/>
            </a:pPr>
            <a:r>
              <a:rPr lang="fr-FR" dirty="0">
                <a:ea typeface="+mn-lt"/>
                <a:cs typeface="+mn-lt"/>
              </a:rPr>
              <a:t>let b: Couleur = </a:t>
            </a:r>
            <a:r>
              <a:rPr lang="fr-FR" dirty="0" err="1">
                <a:ea typeface="+mn-lt"/>
                <a:cs typeface="+mn-lt"/>
              </a:rPr>
              <a:t>Couleur.Blanc</a:t>
            </a:r>
            <a:r>
              <a:rPr lang="fr-FR" dirty="0">
                <a:ea typeface="+mn-lt"/>
                <a:cs typeface="+mn-lt"/>
              </a:rPr>
              <a:t>;</a:t>
            </a:r>
            <a:endParaRPr lang="fr-FR" dirty="0"/>
          </a:p>
          <a:p>
            <a:pPr lvl="1">
              <a:buNone/>
            </a:pPr>
            <a:r>
              <a:rPr lang="fr-FR" dirty="0">
                <a:ea typeface="+mn-lt"/>
                <a:cs typeface="+mn-lt"/>
              </a:rPr>
              <a:t>let c: Couleur = </a:t>
            </a:r>
            <a:r>
              <a:rPr lang="fr-FR" dirty="0" err="1">
                <a:ea typeface="+mn-lt"/>
                <a:cs typeface="+mn-lt"/>
              </a:rPr>
              <a:t>Couleur.Rouge</a:t>
            </a:r>
            <a:r>
              <a:rPr lang="fr-FR" dirty="0">
                <a:ea typeface="+mn-lt"/>
                <a:cs typeface="+mn-lt"/>
              </a:rPr>
              <a:t>;</a:t>
            </a:r>
            <a:endParaRPr lang="fr-FR" dirty="0"/>
          </a:p>
          <a:p>
            <a:pPr lvl="1">
              <a:buNone/>
            </a:pPr>
            <a:r>
              <a:rPr lang="fr-FR" dirty="0">
                <a:ea typeface="+mn-lt"/>
                <a:cs typeface="+mn-lt"/>
              </a:rPr>
              <a:t>console.log(a); // 10</a:t>
            </a:r>
            <a:endParaRPr lang="fr-FR" dirty="0"/>
          </a:p>
          <a:p>
            <a:pPr lvl="1">
              <a:buNone/>
            </a:pPr>
            <a:r>
              <a:rPr lang="fr-FR" dirty="0">
                <a:ea typeface="+mn-lt"/>
                <a:cs typeface="+mn-lt"/>
              </a:rPr>
              <a:t>console.log(b); // 11 car incrémenté à partir de la valeur précédente</a:t>
            </a:r>
            <a:endParaRPr lang="fr-FR" dirty="0"/>
          </a:p>
          <a:p>
            <a:pPr marL="457200" lvl="1" indent="0">
              <a:buNone/>
            </a:pPr>
            <a:r>
              <a:rPr lang="fr-FR" dirty="0">
                <a:ea typeface="+mn-lt"/>
                <a:cs typeface="+mn-lt"/>
              </a:rPr>
              <a:t>console.log(c); // 5</a:t>
            </a:r>
            <a:endParaRPr lang="fr-FR" dirty="0"/>
          </a:p>
          <a:p>
            <a:r>
              <a:rPr lang="fr-FR" dirty="0" err="1">
                <a:ea typeface="+mn-lt"/>
                <a:cs typeface="+mn-lt"/>
              </a:rPr>
              <a:t>enum</a:t>
            </a:r>
            <a:r>
              <a:rPr lang="fr-FR" dirty="0">
                <a:ea typeface="+mn-lt"/>
                <a:cs typeface="+mn-lt"/>
              </a:rPr>
              <a:t> Couleur {Bleu, Blanc, Rouge};</a:t>
            </a:r>
            <a:endParaRPr lang="fr-FR" dirty="0"/>
          </a:p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    let c: Couleur = </a:t>
            </a:r>
            <a:r>
              <a:rPr lang="fr-FR" dirty="0" err="1">
                <a:ea typeface="+mn-lt"/>
                <a:cs typeface="+mn-lt"/>
              </a:rPr>
              <a:t>Couleur.Bleu</a:t>
            </a:r>
            <a:r>
              <a:rPr lang="fr-FR" dirty="0">
                <a:ea typeface="+mn-lt"/>
                <a:cs typeface="+mn-lt"/>
              </a:rPr>
              <a:t>;</a:t>
            </a:r>
            <a:endParaRPr lang="fr-FR" dirty="0"/>
          </a:p>
          <a:p>
            <a:pPr marL="0" indent="0">
              <a:buNone/>
            </a:pPr>
            <a:r>
              <a:rPr lang="fr-FR" dirty="0">
                <a:ea typeface="+mn-lt"/>
                <a:cs typeface="+mn-lt"/>
              </a:rPr>
              <a:t>    console.log(c); // 0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26861205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8F7E06-371D-A5F0-3387-DC840F1F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bases d'</a:t>
            </a:r>
            <a:r>
              <a:rPr lang="fr-FR" dirty="0" err="1"/>
              <a:t>angular</a:t>
            </a:r>
            <a:r>
              <a:rPr lang="fr-FR" dirty="0"/>
              <a:t> : </a:t>
            </a:r>
            <a:r>
              <a:rPr lang="fr-FR" dirty="0" err="1"/>
              <a:t>typescript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290729B-8885-63E6-C86D-5ED6D2608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90" y="1500867"/>
            <a:ext cx="10900734" cy="426409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sz="1400" dirty="0">
                <a:ea typeface="+mn-lt"/>
                <a:cs typeface="+mn-lt"/>
              </a:rPr>
              <a:t>une fonction fléchée (Arrow </a:t>
            </a:r>
            <a:r>
              <a:rPr lang="fr-FR" sz="1400" err="1">
                <a:ea typeface="+mn-lt"/>
                <a:cs typeface="+mn-lt"/>
              </a:rPr>
              <a:t>Function</a:t>
            </a:r>
            <a:r>
              <a:rPr lang="fr-FR" sz="1400" dirty="0">
                <a:ea typeface="+mn-lt"/>
                <a:cs typeface="+mn-lt"/>
              </a:rPr>
              <a:t>)</a:t>
            </a:r>
          </a:p>
          <a:p>
            <a:r>
              <a:rPr lang="fr-FR" sz="1400" dirty="0">
                <a:ea typeface="+mn-lt"/>
                <a:cs typeface="+mn-lt"/>
              </a:rPr>
              <a:t>// Fonction classique</a:t>
            </a:r>
            <a:endParaRPr lang="fr-FR" sz="1400"/>
          </a:p>
          <a:p>
            <a:r>
              <a:rPr lang="fr-FR" sz="1400" dirty="0">
                <a:ea typeface="+mn-lt"/>
                <a:cs typeface="+mn-lt"/>
              </a:rPr>
              <a:t>let somme = </a:t>
            </a:r>
            <a:r>
              <a:rPr lang="fr-FR" sz="1400" err="1">
                <a:ea typeface="+mn-lt"/>
                <a:cs typeface="+mn-lt"/>
              </a:rPr>
              <a:t>function</a:t>
            </a:r>
            <a:r>
              <a:rPr lang="fr-FR" sz="1400" dirty="0">
                <a:ea typeface="+mn-lt"/>
                <a:cs typeface="+mn-lt"/>
              </a:rPr>
              <a:t>(a, b) {</a:t>
            </a:r>
            <a:endParaRPr lang="fr-FR" sz="1400"/>
          </a:p>
          <a:p>
            <a:r>
              <a:rPr lang="fr-FR" sz="1400" dirty="0">
                <a:ea typeface="+mn-lt"/>
                <a:cs typeface="+mn-lt"/>
              </a:rPr>
              <a:t>return a + b;</a:t>
            </a:r>
            <a:endParaRPr lang="fr-FR" sz="1400"/>
          </a:p>
          <a:p>
            <a:r>
              <a:rPr lang="fr-FR" sz="1400" dirty="0">
                <a:ea typeface="+mn-lt"/>
                <a:cs typeface="+mn-lt"/>
              </a:rPr>
              <a:t>};</a:t>
            </a:r>
            <a:endParaRPr lang="fr-FR" sz="1400"/>
          </a:p>
          <a:p>
            <a:r>
              <a:rPr lang="fr-FR" sz="1400" dirty="0">
                <a:ea typeface="+mn-lt"/>
                <a:cs typeface="+mn-lt"/>
              </a:rPr>
              <a:t>console.log(somme(1,5));</a:t>
            </a:r>
            <a:endParaRPr lang="fr-FR" sz="1400"/>
          </a:p>
          <a:p>
            <a:r>
              <a:rPr lang="fr-FR" sz="1400" dirty="0">
                <a:ea typeface="+mn-lt"/>
                <a:cs typeface="+mn-lt"/>
              </a:rPr>
              <a:t>// Fonction Arrow</a:t>
            </a:r>
            <a:endParaRPr lang="fr-FR" sz="1400"/>
          </a:p>
          <a:p>
            <a:r>
              <a:rPr lang="fr-FR" sz="1400" dirty="0">
                <a:ea typeface="+mn-lt"/>
                <a:cs typeface="+mn-lt"/>
              </a:rPr>
              <a:t>let somme = (a, b) =&gt;</a:t>
            </a:r>
            <a:endParaRPr lang="fr-FR" sz="1400"/>
          </a:p>
          <a:p>
            <a:r>
              <a:rPr lang="fr-FR" sz="1400" dirty="0">
                <a:ea typeface="+mn-lt"/>
                <a:cs typeface="+mn-lt"/>
              </a:rPr>
              <a:t>{</a:t>
            </a:r>
            <a:endParaRPr lang="fr-FR" sz="1400"/>
          </a:p>
          <a:p>
            <a:r>
              <a:rPr lang="fr-FR" sz="1400" dirty="0">
                <a:ea typeface="+mn-lt"/>
                <a:cs typeface="+mn-lt"/>
              </a:rPr>
              <a:t>return a + b;</a:t>
            </a:r>
            <a:endParaRPr lang="fr-FR" sz="1400"/>
          </a:p>
          <a:p>
            <a:r>
              <a:rPr lang="fr-FR" sz="1400" dirty="0">
                <a:ea typeface="+mn-lt"/>
                <a:cs typeface="+mn-lt"/>
              </a:rPr>
              <a:t>};</a:t>
            </a:r>
            <a:endParaRPr lang="fr-FR" sz="1400"/>
          </a:p>
          <a:p>
            <a:r>
              <a:rPr lang="fr-FR" sz="1400" dirty="0">
                <a:ea typeface="+mn-lt"/>
                <a:cs typeface="+mn-lt"/>
              </a:rPr>
              <a:t>console.log(somme(4,5))</a:t>
            </a:r>
            <a:endParaRPr lang="fr-FR" sz="1400" dirty="0"/>
          </a:p>
        </p:txBody>
      </p:sp>
    </p:spTree>
    <p:extLst>
      <p:ext uri="{BB962C8B-B14F-4D97-AF65-F5344CB8AC3E}">
        <p14:creationId xmlns="" xmlns:p14="http://schemas.microsoft.com/office/powerpoint/2010/main" val="213235317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AD904AD-9EC5-47EC-CCBB-984048C0B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bases d'</a:t>
            </a:r>
            <a:r>
              <a:rPr lang="fr-FR" dirty="0" err="1"/>
              <a:t>angular</a:t>
            </a:r>
            <a:r>
              <a:rPr lang="fr-FR" dirty="0"/>
              <a:t> : </a:t>
            </a:r>
            <a:r>
              <a:rPr lang="fr-FR" dirty="0" err="1"/>
              <a:t>typescript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E72B34E-B7B8-B578-522D-C94398580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017506949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TF10001119</Template>
  <TotalTime>790</TotalTime>
  <Words>3106</Words>
  <Application>Microsoft Office PowerPoint</Application>
  <PresentationFormat>Personnalisé</PresentationFormat>
  <Paragraphs>515</Paragraphs>
  <Slides>92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92</vt:i4>
      </vt:variant>
    </vt:vector>
  </HeadingPairs>
  <TitlesOfParts>
    <vt:vector size="93" baseType="lpstr">
      <vt:lpstr>Galerie</vt:lpstr>
      <vt:lpstr>Formation ANGULAR 2025</vt:lpstr>
      <vt:lpstr>Les grands axes de la formation</vt:lpstr>
      <vt:lpstr>Definitions</vt:lpstr>
      <vt:lpstr>Definitions</vt:lpstr>
      <vt:lpstr>LES versions d angular</vt:lpstr>
      <vt:lpstr>typescript</vt:lpstr>
      <vt:lpstr>Les types TypeScript  </vt:lpstr>
      <vt:lpstr>Les types TypeScript  </vt:lpstr>
      <vt:lpstr>Les types TypeScript  </vt:lpstr>
      <vt:lpstr>Les types TypeScript  </vt:lpstr>
      <vt:lpstr>Les types TypeScript  </vt:lpstr>
      <vt:lpstr>Les types TypeScript </vt:lpstr>
      <vt:lpstr>Les types TypeScript </vt:lpstr>
      <vt:lpstr>Les types TypeScript </vt:lpstr>
      <vt:lpstr>Les types TypeScript </vt:lpstr>
      <vt:lpstr>TypeScript et les classes  </vt:lpstr>
      <vt:lpstr>TypeScript et les classes </vt:lpstr>
      <vt:lpstr>TypeScript et les classes </vt:lpstr>
      <vt:lpstr>TypeScript et les classes </vt:lpstr>
      <vt:lpstr>TypeScript et les classes </vt:lpstr>
      <vt:lpstr>TypeScript et les classes  </vt:lpstr>
      <vt:lpstr>TypeScript et les classes  </vt:lpstr>
      <vt:lpstr>TypeScript et les classes   </vt:lpstr>
      <vt:lpstr>TypeScript et les classes   </vt:lpstr>
      <vt:lpstr>TypeScript et les classes   </vt:lpstr>
      <vt:lpstr>TypeScript et les classes   </vt:lpstr>
      <vt:lpstr>Les interfaces  </vt:lpstr>
      <vt:lpstr>Les interfaces  </vt:lpstr>
      <vt:lpstr>Les interfaces  </vt:lpstr>
      <vt:lpstr>Les interfaces  </vt:lpstr>
      <vt:lpstr>Les interfaces  </vt:lpstr>
      <vt:lpstr>Les interfaces  </vt:lpstr>
      <vt:lpstr>Les interfaces  </vt:lpstr>
      <vt:lpstr>Les interfaces  </vt:lpstr>
      <vt:lpstr>Les interfaces  </vt:lpstr>
      <vt:lpstr>Les interfaces  </vt:lpstr>
      <vt:lpstr>Les interfaces  </vt:lpstr>
      <vt:lpstr>TYPESCRIPT : Utilisation</vt:lpstr>
      <vt:lpstr>TYPESCRIPT : Utilisation</vt:lpstr>
      <vt:lpstr>Typescript : Exercices</vt:lpstr>
      <vt:lpstr>Typescript: exercices</vt:lpstr>
      <vt:lpstr>Typescript: exercices</vt:lpstr>
      <vt:lpstr>Typescript: exercices</vt:lpstr>
      <vt:lpstr>Typescript: exercices</vt:lpstr>
      <vt:lpstr>Démarrer avec Angular</vt:lpstr>
      <vt:lpstr>Création d’un projet Angular</vt:lpstr>
      <vt:lpstr>Structure d’un projet Angular</vt:lpstr>
      <vt:lpstr>Structure d’un projet Angular</vt:lpstr>
      <vt:lpstr>Structure d’un projet Angular</vt:lpstr>
      <vt:lpstr>Structure d’un projet Angular</vt:lpstr>
      <vt:lpstr>Structure d’un projet Angular</vt:lpstr>
      <vt:lpstr>Structure d’un web component</vt:lpstr>
      <vt:lpstr>Création de nouveaux composants</vt:lpstr>
      <vt:lpstr>Structure du composant about</vt:lpstr>
      <vt:lpstr>Vue interne d’un composant</vt:lpstr>
      <vt:lpstr>Déclaration d’un composant</vt:lpstr>
      <vt:lpstr>Data binding</vt:lpstr>
      <vt:lpstr>Data binding</vt:lpstr>
      <vt:lpstr>Data binding</vt:lpstr>
      <vt:lpstr>Diapositive 60</vt:lpstr>
      <vt:lpstr>Data binding</vt:lpstr>
      <vt:lpstr>Data binding: vue html</vt:lpstr>
      <vt:lpstr>Data binding: vue html</vt:lpstr>
      <vt:lpstr>AJOUTER BOOTSTRAP A NOTRE PROJET</vt:lpstr>
      <vt:lpstr>NOUVEAU LOOK AVEC BOOTSRAP</vt:lpstr>
      <vt:lpstr>LES SERVICES</vt:lpstr>
      <vt:lpstr>Injection de dépendance</vt:lpstr>
      <vt:lpstr>LE ROUTAGE</vt:lpstr>
      <vt:lpstr>LE ROUTAGE</vt:lpstr>
      <vt:lpstr>Configuration des routes</vt:lpstr>
      <vt:lpstr>Configuration des routes</vt:lpstr>
      <vt:lpstr>Configuration des routes</vt:lpstr>
      <vt:lpstr>Configuration des routes</vt:lpstr>
      <vt:lpstr>Configuration des routes</vt:lpstr>
      <vt:lpstr>Configuration des routes</vt:lpstr>
      <vt:lpstr>Configuration des routes</vt:lpstr>
      <vt:lpstr>Configuration des routes</vt:lpstr>
      <vt:lpstr>Configuration des routes</vt:lpstr>
      <vt:lpstr>Configuration des routes</vt:lpstr>
      <vt:lpstr>Configuration des routes</vt:lpstr>
      <vt:lpstr>Configuration des routes</vt:lpstr>
      <vt:lpstr>Configuration des routes</vt:lpstr>
      <vt:lpstr>Configuration des routes</vt:lpstr>
      <vt:lpstr>LES FORMULAIRES</vt:lpstr>
      <vt:lpstr>LES FORMULAIRES</vt:lpstr>
      <vt:lpstr>LES FORMULAIRES</vt:lpstr>
      <vt:lpstr>Exercice</vt:lpstr>
      <vt:lpstr>Data binding: vue html</vt:lpstr>
      <vt:lpstr>Structure d’un projet Angular</vt:lpstr>
      <vt:lpstr>Les bases d'angular : typescript</vt:lpstr>
      <vt:lpstr>Les bases d'angular : typescript</vt:lpstr>
      <vt:lpstr>Les bases d'angular : typescript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ANGULAR 2004-2025</dc:title>
  <dc:creator>lelo nyaka</dc:creator>
  <cp:lastModifiedBy>lelo nyaka</cp:lastModifiedBy>
  <cp:revision>1018</cp:revision>
  <dcterms:created xsi:type="dcterms:W3CDTF">2024-10-06T14:51:35Z</dcterms:created>
  <dcterms:modified xsi:type="dcterms:W3CDTF">2025-01-15T10:52:29Z</dcterms:modified>
</cp:coreProperties>
</file>