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325" r:id="rId3"/>
    <p:sldId id="372" r:id="rId4"/>
    <p:sldId id="368" r:id="rId5"/>
    <p:sldId id="373" r:id="rId6"/>
    <p:sldId id="374" r:id="rId7"/>
    <p:sldId id="376" r:id="rId8"/>
    <p:sldId id="378" r:id="rId9"/>
    <p:sldId id="379" r:id="rId10"/>
    <p:sldId id="369" r:id="rId11"/>
    <p:sldId id="380" r:id="rId12"/>
    <p:sldId id="381" r:id="rId13"/>
    <p:sldId id="382" r:id="rId14"/>
    <p:sldId id="384" r:id="rId15"/>
    <p:sldId id="383" r:id="rId16"/>
    <p:sldId id="355" r:id="rId17"/>
    <p:sldId id="356" r:id="rId18"/>
    <p:sldId id="357" r:id="rId19"/>
    <p:sldId id="358" r:id="rId20"/>
    <p:sldId id="359" r:id="rId21"/>
    <p:sldId id="385" r:id="rId22"/>
    <p:sldId id="361" r:id="rId23"/>
    <p:sldId id="362" r:id="rId24"/>
    <p:sldId id="363" r:id="rId25"/>
    <p:sldId id="364" r:id="rId26"/>
    <p:sldId id="365" r:id="rId27"/>
    <p:sldId id="366" r:id="rId28"/>
    <p:sldId id="367" r:id="rId29"/>
  </p:sldIdLst>
  <p:sldSz cx="12192000" cy="6858000"/>
  <p:notesSz cx="6858000" cy="9144000"/>
  <p:defaultTextStyle>
    <a:defPPr rtl="0"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67B3B3-415E-3767-95BE-72C090764EAD}" v="2446" dt="2024-10-07T23:34:43.4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8024" autoAdjust="0"/>
    <p:restoredTop sz="94989" autoAdjust="0"/>
  </p:normalViewPr>
  <p:slideViewPr>
    <p:cSldViewPr snapToGrid="0">
      <p:cViewPr varScale="1">
        <p:scale>
          <a:sx n="87" d="100"/>
          <a:sy n="87" d="100"/>
        </p:scale>
        <p:origin x="-389" y="-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3708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109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="" xmlns:a16="http://schemas.microsoft.com/office/drawing/2014/main" id="{419F53EA-F482-478C-A149-AC1FFE07C7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C2DD54A1-E3D8-4068-A21E-CA4F310DB04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C7FF3D-C5F5-4AC3-8F18-E8B53B43BF30}" type="datetime1">
              <a:rPr lang="fr-FR" smtClean="0"/>
              <a:pPr/>
              <a:t>04/03/2025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54AAA2CD-8B31-40E2-9C28-63CE51E7F9F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26FABA94-0B94-490D-822B-7DC6B3A9E4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B8D298-A79E-416D-8301-EE0BFB96C44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2680814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7DEC79-C634-472A-AE71-2FB2E246F3A4}" type="datetime1">
              <a:rPr lang="fr-FR" smtClean="0"/>
              <a:pPr/>
              <a:t>04/03/2025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noProof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1D08-A544-4DEF-9451-4774D4FA6D9C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="" xmlns:p14="http://schemas.microsoft.com/office/powerpoint/2010/main" val="37818843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61D08-A544-4DEF-9451-4774D4FA6D9C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023272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rtlCol="0" anchor="b">
            <a:normAutofit/>
          </a:bodyPr>
          <a:lstStyle>
            <a:lvl1pPr algn="l">
              <a:defRPr sz="66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 rtlCol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8CB228C-EF1F-4920-9494-709A53769A52}" type="datetime1">
              <a:rPr lang="fr-FR" noProof="0" smtClean="0"/>
              <a:pPr rtl="0"/>
              <a:t>04/03/2025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15" name="Connecteur droit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 rtlCol="0" anchor="t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5E078CC-60ED-4E98-BE8B-D9F158CDA348}" type="datetime1">
              <a:rPr lang="fr-FR" noProof="0" smtClean="0"/>
              <a:pPr rtl="0"/>
              <a:t>04/03/2025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33" name="Connecteur droit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rtlCol="0" anchor="b">
            <a:normAutofit/>
          </a:bodyPr>
          <a:lstStyle>
            <a:lvl1pPr algn="l">
              <a:defRPr sz="36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454239" y="3806195"/>
            <a:ext cx="8630446" cy="1012929"/>
          </a:xfrm>
        </p:spPr>
        <p:txBody>
          <a:bodyPr tIns="91440" rtlCol="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82946FF-A091-47C4-B909-49247B84F023}" type="datetime1">
              <a:rPr lang="fr-FR" noProof="0" smtClean="0"/>
              <a:pPr rtl="0"/>
              <a:t>04/03/2025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15" name="Connecteur droit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1447331" y="2010878"/>
            <a:ext cx="4645152" cy="3448595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6413771" y="2017343"/>
            <a:ext cx="4645152" cy="3441520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813F872-B07E-4D3D-9FF5-95882E508B02}" type="datetime1">
              <a:rPr lang="fr-FR" noProof="0" smtClean="0"/>
              <a:pPr rtl="0"/>
              <a:t>04/03/2025</a:t>
            </a:fld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35" name="Connecteur droit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447191" y="2019549"/>
            <a:ext cx="4645152" cy="801943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1447191" y="2824269"/>
            <a:ext cx="4645152" cy="2644457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6412362" y="2023003"/>
            <a:ext cx="4645152" cy="802237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6412362" y="2821491"/>
            <a:ext cx="4645152" cy="2637371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66CF3E7-8327-4338-819B-EA552EED6D71}" type="datetime1">
              <a:rPr lang="fr-FR" noProof="0" smtClean="0"/>
              <a:pPr rtl="0"/>
              <a:t>04/03/2025</a:t>
            </a:fld>
            <a:endParaRPr lang="fr-FR" noProof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29" name="Connecteur droit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99657E-0662-4D79-8828-DA9139323C80}" type="datetime1">
              <a:rPr lang="fr-FR" noProof="0" smtClean="0"/>
              <a:pPr rtl="0"/>
              <a:t>04/03/2025</a:t>
            </a:fld>
            <a:endParaRPr lang="fr-FR" noProof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25" name="Connecteur droit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18AFE6F-10DA-46C3-A49E-27F68F071EC8}" type="datetime1">
              <a:rPr lang="fr-FR" noProof="0" smtClean="0"/>
              <a:pPr rtl="0"/>
              <a:t>04/03/2025</a:t>
            </a:fld>
            <a:endParaRPr lang="fr-FR" noProof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rtlCol="0" anchor="b">
            <a:normAutofit/>
          </a:bodyPr>
          <a:lstStyle>
            <a:lvl1pPr algn="l">
              <a:defRPr sz="24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043714" y="798974"/>
            <a:ext cx="6012470" cy="4658826"/>
          </a:xfrm>
        </p:spPr>
        <p:txBody>
          <a:bodyPr rtlCol="0" anchor="ctr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1444671" y="3205491"/>
            <a:ext cx="3275013" cy="2248181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EEF6281-5ACC-43E8-B61C-C1BECF115942}" type="datetime1">
              <a:rPr lang="fr-FR" noProof="0" smtClean="0"/>
              <a:pPr rtl="0"/>
              <a:t>04/03/2025</a:t>
            </a:fld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17" name="Connecteur droit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rtlCol="0" anchor="b">
            <a:normAutofit/>
          </a:bodyPr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’imag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rtlCol="0"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1450329" y="3145992"/>
            <a:ext cx="5524404" cy="2003742"/>
          </a:xfrm>
        </p:spPr>
        <p:txBody>
          <a:bodyPr rtlCol="0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3DFC6E80-1E63-44AB-A42A-92EC9C13D265}" type="datetime1">
              <a:rPr lang="fr-FR" noProof="0" smtClean="0"/>
              <a:pPr rtl="0"/>
              <a:t>04/03/2025</a:t>
            </a:fld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31" name="Connecteur droit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AC7854F-F5D8-4DF9-88AF-B95C867C07E6}" type="datetime1">
              <a:rPr lang="fr-FR" noProof="0" smtClean="0"/>
              <a:pPr rtl="0"/>
              <a:t>04/03/2025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26" name="Connecteur droit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 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 hasCustomPrompt="1"/>
          </p:nvPr>
        </p:nvSpPr>
        <p:spPr>
          <a:xfrm>
            <a:off x="1444672" y="798973"/>
            <a:ext cx="7828830" cy="4659889"/>
          </a:xfrm>
        </p:spPr>
        <p:txBody>
          <a:bodyPr vert="eaVert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00BB2E1-6F74-4D9D-B390-DC6360267DF6}" type="datetime1">
              <a:rPr lang="fr-FR" noProof="0" smtClean="0"/>
              <a:pPr rtl="0"/>
              <a:t>04/03/2025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15" name="Connecteur droit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C99894C-1F98-4697-B9D6-894BE514B1DC}" type="datetime1">
              <a:rPr lang="fr-FR" noProof="0" smtClean="0"/>
              <a:pPr rtl="0"/>
              <a:t>04/03/2025</a:t>
            </a:fld>
            <a:endParaRPr lang="fr-FR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rtl="0"/>
            <a:fld id="{6D22F896-40B5-4ADD-8801-0D06FADFA095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10" name="Connecteur droit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rxjs-dev.firebaseapp.com/guide/overview" TargetMode="External"/><Relationship Id="rId2" Type="http://schemas.openxmlformats.org/officeDocument/2006/relationships/hyperlink" Target="https://rxjs-dev.firebaseapp.com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="" xmlns:a16="http://schemas.microsoft.com/office/drawing/2014/main" id="{8D095B41-7312-4603-9F0F-93387C35313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4">
            <a:extLst>
              <a:ext uri="{FF2B5EF4-FFF2-40B4-BE49-F238E27FC236}">
                <a16:creationId xmlns="" xmlns:a16="http://schemas.microsoft.com/office/drawing/2014/main" id="{B35DE884-C5EC-B1DA-7320-E1BA505F08E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</a:blip>
          <a:srcRect t="2510" r="-1" b="13532"/>
          <a:stretch/>
        </p:blipFill>
        <p:spPr>
          <a:xfrm>
            <a:off x="305" y="10"/>
            <a:ext cx="12191695" cy="685799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1042C936-444C-4F0D-9737-291EAFE1E7E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rtlCol="0">
            <a:normAutofit/>
          </a:bodyPr>
          <a:lstStyle/>
          <a:p>
            <a:r>
              <a:rPr lang="fr-FR" dirty="0"/>
              <a:t>Formation ANGULAR 2004-2025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vert="horz" lIns="91440" tIns="91440" rIns="91440" bIns="91440" rtlCol="0">
            <a:normAutofit/>
          </a:bodyPr>
          <a:lstStyle/>
          <a:p>
            <a:r>
              <a:rPr lang="fr-FR" dirty="0"/>
              <a:t>MR LELO NYAKA</a:t>
            </a:r>
          </a:p>
          <a:p>
            <a:r>
              <a:rPr lang="fr-FR" dirty="0" err="1"/>
              <a:t>Ingenieur</a:t>
            </a:r>
            <a:r>
              <a:rPr lang="fr-FR" dirty="0"/>
              <a:t> d'</a:t>
            </a:r>
            <a:r>
              <a:rPr lang="fr-FR" dirty="0" err="1"/>
              <a:t>etude</a:t>
            </a:r>
            <a:r>
              <a:rPr lang="fr-FR" dirty="0"/>
              <a:t> et de </a:t>
            </a:r>
            <a:r>
              <a:rPr lang="fr-FR" dirty="0" err="1"/>
              <a:t>developpement</a:t>
            </a:r>
            <a:r>
              <a:rPr lang="fr-FR" dirty="0"/>
              <a:t> (chef de projet)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="" xmlns:a16="http://schemas.microsoft.com/office/drawing/2014/main" id="{B61C4D9F-F4AF-4ED2-9310-56EB2E19C08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2417780" y="3528543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419FDB25-3050-4009-9806-3000DDD1C08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="" xmlns:a16="http://schemas.microsoft.com/office/drawing/2014/main" id="{8063EF0F-7BC0-4CFB-AB98-20A8DD91D70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2863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369C094-F441-42E0-3307-98EB1478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Exercice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8D58235-D1FD-07E4-EAB5-00C150C40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>
                <a:solidFill>
                  <a:srgbClr val="573EEF"/>
                </a:solidFill>
                <a:latin typeface="Arial"/>
                <a:cs typeface="Arial"/>
              </a:rPr>
              <a:t>Créer une application angular appelée formation dans laquelle on affichera un message « Bienvenue à la formation angular INGESIA ».Puis chacun affichera son identité : nom,prenom,email et adresse.</a:t>
            </a:r>
            <a:endParaRPr lang="fr-FR"/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28703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369C094-F441-42E0-3307-98EB1478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Exercice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8D58235-D1FD-07E4-EAB5-00C150C40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Créer une application </a:t>
            </a:r>
            <a:r>
              <a:rPr lang="fr-FR" sz="1800" dirty="0" err="1">
                <a:solidFill>
                  <a:srgbClr val="573EEF"/>
                </a:solidFill>
                <a:latin typeface="Arial"/>
                <a:cs typeface="Arial"/>
              </a:rPr>
              <a:t>angular</a:t>
            </a:r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 appelée formation dans laquelle on affichera un message « Bienvenue à la formation </a:t>
            </a:r>
            <a:r>
              <a:rPr lang="fr-FR" sz="1800" dirty="0" err="1">
                <a:solidFill>
                  <a:srgbClr val="573EEF"/>
                </a:solidFill>
                <a:latin typeface="Arial"/>
                <a:cs typeface="Arial"/>
              </a:rPr>
              <a:t>angular</a:t>
            </a:r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 INGESIA ».Puis chacun affichera son identité : </a:t>
            </a:r>
            <a:r>
              <a:rPr lang="fr-FR" sz="1800" dirty="0" err="1">
                <a:solidFill>
                  <a:srgbClr val="573EEF"/>
                </a:solidFill>
                <a:latin typeface="Arial"/>
                <a:cs typeface="Arial"/>
              </a:rPr>
              <a:t>nom,prenom,email</a:t>
            </a:r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 et adresse</a:t>
            </a:r>
            <a:r>
              <a:rPr lang="fr-FR" sz="1800" dirty="0" smtClean="0">
                <a:solidFill>
                  <a:srgbClr val="573EEF"/>
                </a:solidFill>
                <a:latin typeface="Arial"/>
                <a:cs typeface="Arial"/>
              </a:rPr>
              <a:t>.(Avec un formulaire </a:t>
            </a:r>
            <a:r>
              <a:rPr lang="fr-FR" sz="1800" dirty="0" err="1" smtClean="0">
                <a:solidFill>
                  <a:srgbClr val="573EEF"/>
                </a:solidFill>
                <a:latin typeface="Arial"/>
                <a:cs typeface="Arial"/>
              </a:rPr>
              <a:t>reactif</a:t>
            </a:r>
            <a:r>
              <a:rPr lang="fr-FR" sz="1800" dirty="0" smtClean="0">
                <a:solidFill>
                  <a:srgbClr val="573EEF"/>
                </a:solidFill>
                <a:latin typeface="Arial"/>
                <a:cs typeface="Arial"/>
              </a:rPr>
              <a:t>)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28703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369C094-F441-42E0-3307-98EB1478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Exercice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8D58235-D1FD-07E4-EAB5-00C150C40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Créer une application </a:t>
            </a:r>
            <a:r>
              <a:rPr lang="fr-FR" sz="1800" dirty="0" err="1">
                <a:solidFill>
                  <a:srgbClr val="573EEF"/>
                </a:solidFill>
                <a:latin typeface="Arial"/>
                <a:cs typeface="Arial"/>
              </a:rPr>
              <a:t>angular</a:t>
            </a:r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 appelée formation dans laquelle on affichera un message « Bienvenue à la formation </a:t>
            </a:r>
            <a:r>
              <a:rPr lang="fr-FR" sz="1800" dirty="0" err="1">
                <a:solidFill>
                  <a:srgbClr val="573EEF"/>
                </a:solidFill>
                <a:latin typeface="Arial"/>
                <a:cs typeface="Arial"/>
              </a:rPr>
              <a:t>angular</a:t>
            </a:r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 INGESIA ».Puis chacun affichera son identité : </a:t>
            </a:r>
            <a:r>
              <a:rPr lang="fr-FR" sz="1800" dirty="0" err="1">
                <a:solidFill>
                  <a:srgbClr val="573EEF"/>
                </a:solidFill>
                <a:latin typeface="Arial"/>
                <a:cs typeface="Arial"/>
              </a:rPr>
              <a:t>nom,prenom,email</a:t>
            </a:r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 et adresse</a:t>
            </a:r>
            <a:r>
              <a:rPr lang="fr-FR" sz="1800" dirty="0" smtClean="0">
                <a:solidFill>
                  <a:srgbClr val="573EEF"/>
                </a:solidFill>
                <a:latin typeface="Arial"/>
                <a:cs typeface="Arial"/>
              </a:rPr>
              <a:t>. (Formulaire réactif)</a:t>
            </a:r>
            <a:endParaRPr lang="fr-FR" dirty="0"/>
          </a:p>
          <a:p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16325" y="520700"/>
            <a:ext cx="4960938" cy="581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28703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369C094-F441-42E0-3307-98EB1478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Exercice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8D58235-D1FD-07E4-EAB5-00C150C40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Créer une application </a:t>
            </a:r>
            <a:r>
              <a:rPr lang="fr-FR" sz="1800" dirty="0" err="1">
                <a:solidFill>
                  <a:srgbClr val="573EEF"/>
                </a:solidFill>
                <a:latin typeface="Arial"/>
                <a:cs typeface="Arial"/>
              </a:rPr>
              <a:t>angular</a:t>
            </a:r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 appelée formation dans laquelle on affichera un message « Bienvenue à la formation </a:t>
            </a:r>
            <a:r>
              <a:rPr lang="fr-FR" sz="1800" dirty="0" err="1">
                <a:solidFill>
                  <a:srgbClr val="573EEF"/>
                </a:solidFill>
                <a:latin typeface="Arial"/>
                <a:cs typeface="Arial"/>
              </a:rPr>
              <a:t>angular</a:t>
            </a:r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 INGESIA ».Puis chacun affichera son identité : </a:t>
            </a:r>
            <a:r>
              <a:rPr lang="fr-FR" sz="1800" dirty="0" err="1">
                <a:solidFill>
                  <a:srgbClr val="573EEF"/>
                </a:solidFill>
                <a:latin typeface="Arial"/>
                <a:cs typeface="Arial"/>
              </a:rPr>
              <a:t>nom,prenom,email</a:t>
            </a:r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 et adresse</a:t>
            </a:r>
            <a:r>
              <a:rPr lang="fr-FR" sz="1800" dirty="0" smtClean="0">
                <a:solidFill>
                  <a:srgbClr val="573EEF"/>
                </a:solidFill>
                <a:latin typeface="Arial"/>
                <a:cs typeface="Arial"/>
              </a:rPr>
              <a:t>. (Formulaire réactif)</a:t>
            </a:r>
            <a:endParaRPr lang="fr-FR" dirty="0"/>
          </a:p>
          <a:p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4000" y="163513"/>
            <a:ext cx="6607175" cy="653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28703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369C094-F441-42E0-3307-98EB1478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Exercice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8D58235-D1FD-07E4-EAB5-00C150C40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Créer une application </a:t>
            </a:r>
            <a:r>
              <a:rPr lang="fr-FR" sz="1800" dirty="0" err="1">
                <a:solidFill>
                  <a:srgbClr val="573EEF"/>
                </a:solidFill>
                <a:latin typeface="Arial"/>
                <a:cs typeface="Arial"/>
              </a:rPr>
              <a:t>angular</a:t>
            </a:r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 appelée formation dans laquelle on affichera un message « Bienvenue à la formation </a:t>
            </a:r>
            <a:r>
              <a:rPr lang="fr-FR" sz="1800" dirty="0" err="1">
                <a:solidFill>
                  <a:srgbClr val="573EEF"/>
                </a:solidFill>
                <a:latin typeface="Arial"/>
                <a:cs typeface="Arial"/>
              </a:rPr>
              <a:t>angular</a:t>
            </a:r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 INGESIA ».Puis chacun affichera son identité : </a:t>
            </a:r>
            <a:r>
              <a:rPr lang="fr-FR" sz="1800" dirty="0" err="1">
                <a:solidFill>
                  <a:srgbClr val="573EEF"/>
                </a:solidFill>
                <a:latin typeface="Arial"/>
                <a:cs typeface="Arial"/>
              </a:rPr>
              <a:t>nom,prenom,email</a:t>
            </a:r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 et adresse</a:t>
            </a:r>
            <a:r>
              <a:rPr lang="fr-FR" sz="1800" dirty="0" smtClean="0">
                <a:solidFill>
                  <a:srgbClr val="573EEF"/>
                </a:solidFill>
                <a:latin typeface="Arial"/>
                <a:cs typeface="Arial"/>
              </a:rPr>
              <a:t>. (Formulaire réactif)</a:t>
            </a:r>
            <a:endParaRPr lang="fr-FR" dirty="0"/>
          </a:p>
          <a:p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5588" y="204788"/>
            <a:ext cx="9144000" cy="644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28703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369C094-F441-42E0-3307-98EB1478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Exercice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8D58235-D1FD-07E4-EAB5-00C150C40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Créer une application </a:t>
            </a:r>
            <a:r>
              <a:rPr lang="fr-FR" sz="1800" dirty="0" err="1">
                <a:solidFill>
                  <a:srgbClr val="573EEF"/>
                </a:solidFill>
                <a:latin typeface="Arial"/>
                <a:cs typeface="Arial"/>
              </a:rPr>
              <a:t>angular</a:t>
            </a:r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 appelée formation dans laquelle on affichera un message « Bienvenue à la formation </a:t>
            </a:r>
            <a:r>
              <a:rPr lang="fr-FR" sz="1800" dirty="0" err="1">
                <a:solidFill>
                  <a:srgbClr val="573EEF"/>
                </a:solidFill>
                <a:latin typeface="Arial"/>
                <a:cs typeface="Arial"/>
              </a:rPr>
              <a:t>angular</a:t>
            </a:r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 INGESIA ».Puis chacun affichera son identité : </a:t>
            </a:r>
            <a:r>
              <a:rPr lang="fr-FR" sz="1800" dirty="0" err="1">
                <a:solidFill>
                  <a:srgbClr val="573EEF"/>
                </a:solidFill>
                <a:latin typeface="Arial"/>
                <a:cs typeface="Arial"/>
              </a:rPr>
              <a:t>nom,prenom,email</a:t>
            </a:r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 et adresse</a:t>
            </a:r>
            <a:r>
              <a:rPr lang="fr-FR" sz="1800" dirty="0" smtClean="0">
                <a:solidFill>
                  <a:srgbClr val="573EEF"/>
                </a:solidFill>
                <a:latin typeface="Arial"/>
                <a:cs typeface="Arial"/>
              </a:rPr>
              <a:t>. (Formulaire réactif)</a:t>
            </a:r>
            <a:endParaRPr lang="fr-FR" dirty="0"/>
          </a:p>
          <a:p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1404938"/>
            <a:ext cx="9388475" cy="404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28703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369C094-F441-42E0-3307-98EB1478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Exercice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8D58235-D1FD-07E4-EAB5-00C150C40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Créer une application </a:t>
            </a:r>
            <a:r>
              <a:rPr lang="fr-FR" sz="1800" dirty="0" err="1">
                <a:solidFill>
                  <a:srgbClr val="573EEF"/>
                </a:solidFill>
                <a:latin typeface="Arial"/>
                <a:cs typeface="Arial"/>
              </a:rPr>
              <a:t>angular</a:t>
            </a:r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 appelée formation dans laquelle on affichera un message « Bienvenue à la formation </a:t>
            </a:r>
            <a:r>
              <a:rPr lang="fr-FR" sz="1800" dirty="0" err="1">
                <a:solidFill>
                  <a:srgbClr val="573EEF"/>
                </a:solidFill>
                <a:latin typeface="Arial"/>
                <a:cs typeface="Arial"/>
              </a:rPr>
              <a:t>angular</a:t>
            </a:r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 INGESIA ».Puis chacun affichera son identité : </a:t>
            </a:r>
            <a:r>
              <a:rPr lang="fr-FR" sz="1800" dirty="0" err="1">
                <a:solidFill>
                  <a:srgbClr val="573EEF"/>
                </a:solidFill>
                <a:latin typeface="Arial"/>
                <a:cs typeface="Arial"/>
              </a:rPr>
              <a:t>nom,prenom,email</a:t>
            </a:r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 et adresse</a:t>
            </a:r>
            <a:r>
              <a:rPr lang="fr-FR" sz="1800" dirty="0" smtClean="0">
                <a:solidFill>
                  <a:srgbClr val="573EEF"/>
                </a:solidFill>
                <a:latin typeface="Arial"/>
                <a:cs typeface="Arial"/>
              </a:rPr>
              <a:t>. (Formulaire réactif)</a:t>
            </a:r>
            <a:endParaRPr lang="fr-FR" dirty="0"/>
          </a:p>
          <a:p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3204" y="243254"/>
            <a:ext cx="3673475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64740" y="1229945"/>
            <a:ext cx="3406775" cy="429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28703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369C094-F441-42E0-3307-98EB1478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Exercice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8D58235-D1FD-07E4-EAB5-00C150C40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Créer une application </a:t>
            </a:r>
            <a:r>
              <a:rPr lang="fr-FR" sz="1800" dirty="0" err="1">
                <a:solidFill>
                  <a:srgbClr val="573EEF"/>
                </a:solidFill>
                <a:latin typeface="Arial"/>
                <a:cs typeface="Arial"/>
              </a:rPr>
              <a:t>angular</a:t>
            </a:r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 appelée formation dans laquelle on affichera un message « Bienvenue à la formation </a:t>
            </a:r>
            <a:r>
              <a:rPr lang="fr-FR" sz="1800" dirty="0" err="1">
                <a:solidFill>
                  <a:srgbClr val="573EEF"/>
                </a:solidFill>
                <a:latin typeface="Arial"/>
                <a:cs typeface="Arial"/>
              </a:rPr>
              <a:t>angular</a:t>
            </a:r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 INGESIA ».Puis chacun affichera son identité : </a:t>
            </a:r>
            <a:r>
              <a:rPr lang="fr-FR" sz="1800" dirty="0" err="1">
                <a:solidFill>
                  <a:srgbClr val="573EEF"/>
                </a:solidFill>
                <a:latin typeface="Arial"/>
                <a:cs typeface="Arial"/>
              </a:rPr>
              <a:t>nom,prenom,email</a:t>
            </a:r>
            <a:r>
              <a:rPr lang="fr-FR" sz="1800" dirty="0">
                <a:solidFill>
                  <a:srgbClr val="573EEF"/>
                </a:solidFill>
                <a:latin typeface="Arial"/>
                <a:cs typeface="Arial"/>
              </a:rPr>
              <a:t> et adresse</a:t>
            </a:r>
            <a:r>
              <a:rPr lang="fr-FR" sz="1800" dirty="0" smtClean="0">
                <a:solidFill>
                  <a:srgbClr val="573EEF"/>
                </a:solidFill>
                <a:latin typeface="Arial"/>
                <a:cs typeface="Arial"/>
              </a:rPr>
              <a:t>. (Formulaire réactif)</a:t>
            </a:r>
            <a:endParaRPr lang="fr-FR" dirty="0"/>
          </a:p>
          <a:p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59038" y="373063"/>
            <a:ext cx="7277100" cy="611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28703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369C094-F441-42E0-3307-98EB1478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Formulaire </a:t>
            </a:r>
            <a:r>
              <a:rPr lang="fr-FR" dirty="0" err="1" smtClean="0"/>
              <a:t>reactif</a:t>
            </a:r>
            <a:r>
              <a:rPr lang="fr-FR" dirty="0" smtClean="0"/>
              <a:t> en </a:t>
            </a:r>
            <a:r>
              <a:rPr lang="fr-FR" dirty="0" err="1" smtClean="0"/>
              <a:t>detail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8D58235-D1FD-07E4-EAB5-00C150C40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Un </a:t>
            </a:r>
            <a:r>
              <a:rPr lang="fr-FR" b="1" dirty="0" smtClean="0"/>
              <a:t>formulaire réactif</a:t>
            </a:r>
            <a:r>
              <a:rPr lang="fr-FR" dirty="0" smtClean="0"/>
              <a:t> dans </a:t>
            </a:r>
            <a:r>
              <a:rPr lang="fr-FR" dirty="0" err="1" smtClean="0"/>
              <a:t>Angular</a:t>
            </a:r>
            <a:r>
              <a:rPr lang="fr-FR" dirty="0" smtClean="0"/>
              <a:t> repose sur des objets </a:t>
            </a:r>
            <a:r>
              <a:rPr lang="fr-FR" dirty="0" err="1" smtClean="0"/>
              <a:t>FormGroup</a:t>
            </a:r>
            <a:r>
              <a:rPr lang="fr-FR" dirty="0" smtClean="0"/>
              <a:t> et </a:t>
            </a:r>
            <a:r>
              <a:rPr lang="fr-FR" dirty="0" err="1" smtClean="0"/>
              <a:t>FormControl</a:t>
            </a:r>
            <a:r>
              <a:rPr lang="fr-FR" dirty="0" smtClean="0"/>
              <a:t>. Ces objets permettent de configurer, valider et gérer l'état des champs du formulaire de manière dynamique.</a:t>
            </a:r>
          </a:p>
          <a:p>
            <a:r>
              <a:rPr lang="fr-FR" dirty="0" smtClean="0"/>
              <a:t>Structure d’un formulaire </a:t>
            </a:r>
            <a:r>
              <a:rPr lang="fr-FR" dirty="0" err="1" smtClean="0"/>
              <a:t>reactif</a:t>
            </a:r>
            <a:endParaRPr lang="fr-FR" dirty="0" smtClean="0"/>
          </a:p>
          <a:p>
            <a:r>
              <a:rPr lang="fr-FR" dirty="0" err="1" smtClean="0">
                <a:solidFill>
                  <a:srgbClr val="FF0000"/>
                </a:solidFill>
              </a:rPr>
              <a:t>FormGroup</a:t>
            </a:r>
            <a:r>
              <a:rPr lang="fr-FR" dirty="0" smtClean="0"/>
              <a:t> :  Représente un groupe de contrôles (champs). Il regroupe plusieurs instances de </a:t>
            </a:r>
            <a:r>
              <a:rPr lang="fr-FR" dirty="0" err="1" smtClean="0"/>
              <a:t>FormControl</a:t>
            </a:r>
            <a:r>
              <a:rPr lang="fr-FR" dirty="0" smtClean="0"/>
              <a:t> pour créer un formulaire.</a:t>
            </a:r>
          </a:p>
          <a:p>
            <a:pPr lvl="2"/>
            <a:r>
              <a:rPr lang="fr-FR" b="1" dirty="0" err="1" smtClean="0"/>
              <a:t>this.fb.group</a:t>
            </a:r>
            <a:r>
              <a:rPr lang="fr-FR" b="1" dirty="0" smtClean="0"/>
              <a:t> :</a:t>
            </a:r>
            <a:r>
              <a:rPr lang="fr-FR" dirty="0" smtClean="0"/>
              <a:t> Méthode fournie par </a:t>
            </a:r>
            <a:r>
              <a:rPr lang="fr-FR" dirty="0" err="1" smtClean="0"/>
              <a:t>FormBuilder</a:t>
            </a:r>
            <a:r>
              <a:rPr lang="fr-FR" dirty="0" smtClean="0"/>
              <a:t> pour créer un </a:t>
            </a:r>
            <a:r>
              <a:rPr lang="fr-FR" dirty="0" err="1" smtClean="0"/>
              <a:t>FormGroup</a:t>
            </a:r>
            <a:r>
              <a:rPr lang="fr-FR" dirty="0" smtClean="0"/>
              <a:t>.</a:t>
            </a:r>
          </a:p>
          <a:p>
            <a:pPr lvl="2"/>
            <a:r>
              <a:rPr lang="fr-FR" dirty="0" smtClean="0"/>
              <a:t>Chaque champ (comme nom, </a:t>
            </a:r>
            <a:r>
              <a:rPr lang="fr-FR" dirty="0" err="1" smtClean="0"/>
              <a:t>prenom</a:t>
            </a:r>
            <a:r>
              <a:rPr lang="fr-FR" dirty="0" smtClean="0"/>
              <a:t>, etc.) est un </a:t>
            </a:r>
            <a:r>
              <a:rPr lang="fr-FR" b="1" dirty="0" err="1" smtClean="0"/>
              <a:t>FormControl</a:t>
            </a:r>
            <a:r>
              <a:rPr lang="fr-FR" dirty="0" smtClean="0"/>
              <a:t>, qui peut avoir une valeur par défaut (ici ‘') et des validateurs.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28703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369C094-F441-42E0-3307-98EB1478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Formulaire </a:t>
            </a:r>
            <a:r>
              <a:rPr lang="fr-FR" dirty="0" err="1" smtClean="0"/>
              <a:t>reactif</a:t>
            </a:r>
            <a:r>
              <a:rPr lang="fr-FR" dirty="0" smtClean="0"/>
              <a:t> en </a:t>
            </a:r>
            <a:r>
              <a:rPr lang="fr-FR" dirty="0" err="1" smtClean="0"/>
              <a:t>detail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8D58235-D1FD-07E4-EAB5-00C150C40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 err="1" smtClean="0">
                <a:solidFill>
                  <a:srgbClr val="FF0000"/>
                </a:solidFill>
              </a:rPr>
              <a:t>FormControl</a:t>
            </a:r>
            <a:r>
              <a:rPr lang="fr-FR" dirty="0" smtClean="0"/>
              <a:t>  : Représente un champ individuel. Un </a:t>
            </a:r>
            <a:r>
              <a:rPr lang="fr-FR" dirty="0" err="1" smtClean="0"/>
              <a:t>FormControl</a:t>
            </a:r>
            <a:r>
              <a:rPr lang="fr-FR" dirty="0" smtClean="0"/>
              <a:t> peut être configuré avec :</a:t>
            </a:r>
          </a:p>
          <a:p>
            <a:pPr lvl="1"/>
            <a:r>
              <a:rPr lang="fr-FR" dirty="0" smtClean="0"/>
              <a:t>Une </a:t>
            </a:r>
            <a:r>
              <a:rPr lang="fr-FR" b="1" dirty="0" smtClean="0"/>
              <a:t>valeur par défaut</a:t>
            </a:r>
            <a:r>
              <a:rPr lang="fr-FR" dirty="0" smtClean="0"/>
              <a:t> : '' (ici vide au départ).</a:t>
            </a:r>
          </a:p>
          <a:p>
            <a:pPr lvl="1"/>
            <a:r>
              <a:rPr lang="fr-FR" dirty="0" smtClean="0"/>
              <a:t>Des </a:t>
            </a:r>
            <a:r>
              <a:rPr lang="fr-FR" b="1" dirty="0" smtClean="0"/>
              <a:t>validateurs</a:t>
            </a:r>
            <a:r>
              <a:rPr lang="fr-FR" dirty="0" smtClean="0"/>
              <a:t> : Liste de règles appliquées pour vérifier la validité d’un champ (par exemple, </a:t>
            </a:r>
            <a:r>
              <a:rPr lang="fr-FR" dirty="0" err="1" smtClean="0"/>
              <a:t>Validators.required</a:t>
            </a:r>
            <a:r>
              <a:rPr lang="fr-FR" dirty="0" smtClean="0"/>
              <a:t> pour rendre le champ obligatoire).</a:t>
            </a:r>
          </a:p>
        </p:txBody>
      </p:sp>
    </p:spTree>
    <p:extLst>
      <p:ext uri="{BB962C8B-B14F-4D97-AF65-F5344CB8AC3E}">
        <p14:creationId xmlns="" xmlns:p14="http://schemas.microsoft.com/office/powerpoint/2010/main" val="128703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369C094-F441-42E0-3307-98EB1478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Formulaire </a:t>
            </a:r>
            <a:r>
              <a:rPr lang="fr-FR" dirty="0" err="1" smtClean="0"/>
              <a:t>reactif</a:t>
            </a:r>
            <a:r>
              <a:rPr lang="fr-FR" dirty="0" smtClean="0"/>
              <a:t> en </a:t>
            </a:r>
            <a:r>
              <a:rPr lang="fr-FR" dirty="0" err="1" smtClean="0"/>
              <a:t>detail</a:t>
            </a:r>
            <a:r>
              <a:rPr lang="fr-FR" dirty="0" smtClean="0"/>
              <a:t> : validation des champs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8D58235-D1FD-07E4-EAB5-00C150C40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b="1" dirty="0" smtClean="0"/>
              <a:t>Types de validateurs :</a:t>
            </a:r>
          </a:p>
          <a:p>
            <a:pPr>
              <a:buNone/>
            </a:pPr>
            <a:r>
              <a:rPr lang="fr-FR" dirty="0" smtClean="0"/>
              <a:t> Les validateurs </a:t>
            </a:r>
            <a:r>
              <a:rPr lang="fr-FR" dirty="0" err="1" smtClean="0"/>
              <a:t>Angular</a:t>
            </a:r>
            <a:r>
              <a:rPr lang="fr-FR" dirty="0" smtClean="0"/>
              <a:t> sont définis dans @</a:t>
            </a:r>
            <a:r>
              <a:rPr lang="fr-FR" dirty="0" err="1" smtClean="0"/>
              <a:t>angular</a:t>
            </a:r>
            <a:r>
              <a:rPr lang="fr-FR" dirty="0" smtClean="0"/>
              <a:t>/</a:t>
            </a:r>
            <a:r>
              <a:rPr lang="fr-FR" dirty="0" err="1" smtClean="0"/>
              <a:t>forms</a:t>
            </a:r>
            <a:r>
              <a:rPr lang="fr-FR" dirty="0" smtClean="0"/>
              <a:t>. Par exemple :</a:t>
            </a:r>
          </a:p>
          <a:p>
            <a:pPr lvl="1"/>
            <a:r>
              <a:rPr lang="fr-FR" dirty="0" err="1" smtClean="0"/>
              <a:t>Validators.required</a:t>
            </a:r>
            <a:r>
              <a:rPr lang="fr-FR" dirty="0" smtClean="0"/>
              <a:t> : Champ obligatoire.</a:t>
            </a:r>
          </a:p>
          <a:p>
            <a:pPr lvl="1"/>
            <a:r>
              <a:rPr lang="fr-FR" dirty="0" err="1" smtClean="0"/>
              <a:t>Validators.minLength</a:t>
            </a:r>
            <a:r>
              <a:rPr lang="fr-FR" dirty="0" smtClean="0"/>
              <a:t>(n) : Longueur minimale de n caractères.</a:t>
            </a:r>
          </a:p>
          <a:p>
            <a:pPr lvl="1"/>
            <a:r>
              <a:rPr lang="fr-FR" dirty="0" err="1" smtClean="0"/>
              <a:t>Validators.email</a:t>
            </a:r>
            <a:r>
              <a:rPr lang="fr-FR" dirty="0" smtClean="0"/>
              <a:t> : Vérifie que la valeur correspond au format d’une adresse e-mail valide.</a:t>
            </a:r>
          </a:p>
          <a:p>
            <a:r>
              <a:rPr lang="fr-FR" b="1" dirty="0" smtClean="0"/>
              <a:t>État des champs :</a:t>
            </a:r>
            <a:r>
              <a:rPr lang="fr-FR" dirty="0" smtClean="0"/>
              <a:t> Chaque </a:t>
            </a:r>
            <a:r>
              <a:rPr lang="fr-FR" dirty="0" err="1" smtClean="0"/>
              <a:t>FormControl</a:t>
            </a:r>
            <a:r>
              <a:rPr lang="fr-FR" dirty="0" smtClean="0"/>
              <a:t> a des propriétés pour gérer son état, comme :</a:t>
            </a:r>
          </a:p>
          <a:p>
            <a:pPr lvl="1"/>
            <a:r>
              <a:rPr lang="fr-FR" b="1" dirty="0" err="1" smtClean="0"/>
              <a:t>valid</a:t>
            </a:r>
            <a:r>
              <a:rPr lang="fr-FR" dirty="0" smtClean="0"/>
              <a:t> : </a:t>
            </a:r>
            <a:r>
              <a:rPr lang="fr-FR" dirty="0" err="1" smtClean="0"/>
              <a:t>true</a:t>
            </a:r>
            <a:r>
              <a:rPr lang="fr-FR" dirty="0" smtClean="0"/>
              <a:t> si le champ satisfait toutes les règles de validation.</a:t>
            </a:r>
          </a:p>
          <a:p>
            <a:pPr lvl="1"/>
            <a:r>
              <a:rPr lang="fr-FR" b="1" dirty="0" err="1" smtClean="0"/>
              <a:t>invalid</a:t>
            </a:r>
            <a:r>
              <a:rPr lang="fr-FR" dirty="0" smtClean="0"/>
              <a:t> : </a:t>
            </a:r>
            <a:r>
              <a:rPr lang="fr-FR" dirty="0" err="1" smtClean="0"/>
              <a:t>true</a:t>
            </a:r>
            <a:r>
              <a:rPr lang="fr-FR" dirty="0" smtClean="0"/>
              <a:t> si une ou plusieurs règles de validation échouent.</a:t>
            </a:r>
          </a:p>
          <a:p>
            <a:pPr lvl="1"/>
            <a:r>
              <a:rPr lang="fr-FR" b="1" dirty="0" err="1" smtClean="0"/>
              <a:t>touched</a:t>
            </a:r>
            <a:r>
              <a:rPr lang="fr-FR" dirty="0" smtClean="0"/>
              <a:t> : </a:t>
            </a:r>
            <a:r>
              <a:rPr lang="fr-FR" dirty="0" err="1" smtClean="0"/>
              <a:t>true</a:t>
            </a:r>
            <a:r>
              <a:rPr lang="fr-FR" dirty="0" smtClean="0"/>
              <a:t> si l'utilisateur a interagi avec le champ.</a:t>
            </a:r>
          </a:p>
          <a:p>
            <a:pPr lvl="1"/>
            <a:r>
              <a:rPr lang="fr-FR" b="1" dirty="0" err="1" smtClean="0"/>
              <a:t>pristine</a:t>
            </a:r>
            <a:r>
              <a:rPr lang="fr-FR" b="1" dirty="0" smtClean="0"/>
              <a:t> / </a:t>
            </a:r>
            <a:r>
              <a:rPr lang="fr-FR" b="1" dirty="0" err="1" smtClean="0"/>
              <a:t>dirty</a:t>
            </a:r>
            <a:r>
              <a:rPr lang="fr-FR" dirty="0" smtClean="0"/>
              <a:t> :</a:t>
            </a:r>
          </a:p>
          <a:p>
            <a:pPr lvl="2"/>
            <a:r>
              <a:rPr lang="fr-FR" dirty="0" err="1" smtClean="0"/>
              <a:t>pristine</a:t>
            </a:r>
            <a:r>
              <a:rPr lang="fr-FR" dirty="0" smtClean="0"/>
              <a:t> : le champ n’a pas été modifié.</a:t>
            </a:r>
          </a:p>
          <a:p>
            <a:pPr lvl="2"/>
            <a:r>
              <a:rPr lang="fr-FR" dirty="0" err="1" smtClean="0"/>
              <a:t>dirty</a:t>
            </a:r>
            <a:r>
              <a:rPr lang="fr-FR" dirty="0" smtClean="0"/>
              <a:t> : le champ a été modifié.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28703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369C094-F441-42E0-3307-98EB1478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Formulaire </a:t>
            </a:r>
            <a:r>
              <a:rPr lang="fr-FR" dirty="0" err="1" smtClean="0"/>
              <a:t>reactif</a:t>
            </a:r>
            <a:r>
              <a:rPr lang="fr-FR" dirty="0" smtClean="0"/>
              <a:t> en </a:t>
            </a:r>
            <a:r>
              <a:rPr lang="fr-FR" dirty="0" err="1" smtClean="0"/>
              <a:t>detail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8D58235-D1FD-07E4-EAB5-00C150C40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b="1" dirty="0" smtClean="0"/>
              <a:t>Validation des champs</a:t>
            </a:r>
          </a:p>
          <a:p>
            <a:r>
              <a:rPr lang="fr-FR" b="1" dirty="0" smtClean="0"/>
              <a:t>Types de validateurs :</a:t>
            </a:r>
            <a:r>
              <a:rPr lang="fr-FR" dirty="0" smtClean="0"/>
              <a:t> Les validateurs </a:t>
            </a:r>
            <a:r>
              <a:rPr lang="fr-FR" dirty="0" err="1" smtClean="0"/>
              <a:t>Angular</a:t>
            </a:r>
            <a:r>
              <a:rPr lang="fr-FR" dirty="0" smtClean="0"/>
              <a:t> sont définis dans @</a:t>
            </a:r>
            <a:r>
              <a:rPr lang="fr-FR" dirty="0" err="1" smtClean="0"/>
              <a:t>angular</a:t>
            </a:r>
            <a:r>
              <a:rPr lang="fr-FR" dirty="0" smtClean="0"/>
              <a:t>/</a:t>
            </a:r>
            <a:r>
              <a:rPr lang="fr-FR" dirty="0" err="1" smtClean="0"/>
              <a:t>forms</a:t>
            </a:r>
            <a:r>
              <a:rPr lang="fr-FR" dirty="0" smtClean="0"/>
              <a:t>. Par exemple :</a:t>
            </a:r>
          </a:p>
          <a:p>
            <a:pPr lvl="1"/>
            <a:r>
              <a:rPr lang="fr-FR" dirty="0" err="1" smtClean="0"/>
              <a:t>Validators.required</a:t>
            </a:r>
            <a:r>
              <a:rPr lang="fr-FR" dirty="0" smtClean="0"/>
              <a:t> : Champ obligatoire.</a:t>
            </a:r>
          </a:p>
          <a:p>
            <a:pPr lvl="1"/>
            <a:r>
              <a:rPr lang="fr-FR" dirty="0" err="1" smtClean="0"/>
              <a:t>Validators.minLength</a:t>
            </a:r>
            <a:r>
              <a:rPr lang="fr-FR" dirty="0" smtClean="0"/>
              <a:t>(n) : Longueur minimale de n caractères.</a:t>
            </a:r>
          </a:p>
          <a:p>
            <a:pPr lvl="1"/>
            <a:r>
              <a:rPr lang="fr-FR" dirty="0" err="1" smtClean="0"/>
              <a:t>Validators.email</a:t>
            </a:r>
            <a:r>
              <a:rPr lang="fr-FR" dirty="0" smtClean="0"/>
              <a:t> : Vérifie que la valeur correspond au format d’une adresse e-mail valide.</a:t>
            </a:r>
          </a:p>
          <a:p>
            <a:r>
              <a:rPr lang="fr-FR" b="1" dirty="0" smtClean="0"/>
              <a:t>État des champs :</a:t>
            </a:r>
            <a:r>
              <a:rPr lang="fr-FR" dirty="0" smtClean="0"/>
              <a:t> Chaque </a:t>
            </a:r>
            <a:r>
              <a:rPr lang="fr-FR" dirty="0" err="1" smtClean="0"/>
              <a:t>FormControl</a:t>
            </a:r>
            <a:r>
              <a:rPr lang="fr-FR" dirty="0" smtClean="0"/>
              <a:t> a des propriétés pour gérer son état, comme :</a:t>
            </a:r>
          </a:p>
          <a:p>
            <a:pPr lvl="1"/>
            <a:r>
              <a:rPr lang="fr-FR" b="1" dirty="0" err="1" smtClean="0"/>
              <a:t>valid</a:t>
            </a:r>
            <a:r>
              <a:rPr lang="fr-FR" dirty="0" smtClean="0"/>
              <a:t> : </a:t>
            </a:r>
            <a:r>
              <a:rPr lang="fr-FR" dirty="0" err="1" smtClean="0"/>
              <a:t>true</a:t>
            </a:r>
            <a:r>
              <a:rPr lang="fr-FR" dirty="0" smtClean="0"/>
              <a:t> si le champ satisfait toutes les règles de validation.</a:t>
            </a:r>
          </a:p>
          <a:p>
            <a:pPr lvl="1"/>
            <a:r>
              <a:rPr lang="fr-FR" b="1" dirty="0" err="1" smtClean="0"/>
              <a:t>invalid</a:t>
            </a:r>
            <a:r>
              <a:rPr lang="fr-FR" dirty="0" smtClean="0"/>
              <a:t> : </a:t>
            </a:r>
            <a:r>
              <a:rPr lang="fr-FR" dirty="0" err="1" smtClean="0"/>
              <a:t>true</a:t>
            </a:r>
            <a:r>
              <a:rPr lang="fr-FR" dirty="0" smtClean="0"/>
              <a:t> si une ou plusieurs règles de validation échouent.</a:t>
            </a:r>
          </a:p>
          <a:p>
            <a:pPr lvl="1"/>
            <a:r>
              <a:rPr lang="fr-FR" b="1" dirty="0" err="1" smtClean="0"/>
              <a:t>touched</a:t>
            </a:r>
            <a:r>
              <a:rPr lang="fr-FR" dirty="0" smtClean="0"/>
              <a:t> : </a:t>
            </a:r>
            <a:r>
              <a:rPr lang="fr-FR" dirty="0" err="1" smtClean="0"/>
              <a:t>true</a:t>
            </a:r>
            <a:r>
              <a:rPr lang="fr-FR" dirty="0" smtClean="0"/>
              <a:t> si l'utilisateur a interagi avec le champ.</a:t>
            </a:r>
          </a:p>
          <a:p>
            <a:pPr lvl="1"/>
            <a:r>
              <a:rPr lang="fr-FR" b="1" dirty="0" err="1" smtClean="0"/>
              <a:t>pristine</a:t>
            </a:r>
            <a:r>
              <a:rPr lang="fr-FR" b="1" dirty="0" smtClean="0"/>
              <a:t> / </a:t>
            </a:r>
            <a:r>
              <a:rPr lang="fr-FR" b="1" dirty="0" err="1" smtClean="0"/>
              <a:t>dirty</a:t>
            </a:r>
            <a:r>
              <a:rPr lang="fr-FR" dirty="0" smtClean="0"/>
              <a:t> :</a:t>
            </a:r>
          </a:p>
          <a:p>
            <a:pPr lvl="2"/>
            <a:r>
              <a:rPr lang="fr-FR" dirty="0" err="1" smtClean="0"/>
              <a:t>pristine</a:t>
            </a:r>
            <a:r>
              <a:rPr lang="fr-FR" dirty="0" smtClean="0"/>
              <a:t> : le champ n’a pas été modifié.</a:t>
            </a:r>
          </a:p>
          <a:p>
            <a:pPr lvl="2"/>
            <a:r>
              <a:rPr lang="fr-FR" dirty="0" err="1" smtClean="0"/>
              <a:t>dirty</a:t>
            </a:r>
            <a:r>
              <a:rPr lang="fr-FR" dirty="0" smtClean="0"/>
              <a:t> : le champ a été modifié.</a:t>
            </a:r>
            <a:endParaRPr lang="fr-FR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1819" y="1793631"/>
            <a:ext cx="10170258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28703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369C094-F441-42E0-3307-98EB1478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Formulaire </a:t>
            </a:r>
            <a:r>
              <a:rPr lang="fr-FR" dirty="0" err="1" smtClean="0"/>
              <a:t>reactif</a:t>
            </a:r>
            <a:r>
              <a:rPr lang="fr-FR" dirty="0" smtClean="0"/>
              <a:t> en </a:t>
            </a:r>
            <a:r>
              <a:rPr lang="fr-FR" dirty="0" err="1" smtClean="0"/>
              <a:t>detail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8D58235-D1FD-07E4-EAB5-00C150C40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 smtClean="0"/>
              <a:t>userForm.get('</a:t>
            </a:r>
            <a:r>
              <a:rPr lang="fr-FR" b="1" dirty="0" err="1" smtClean="0"/>
              <a:t>prenom</a:t>
            </a:r>
            <a:r>
              <a:rPr lang="fr-FR" b="1" dirty="0" smtClean="0"/>
              <a:t>') : </a:t>
            </a:r>
            <a:r>
              <a:rPr lang="fr-FR" dirty="0" smtClean="0"/>
              <a:t>Accède au </a:t>
            </a:r>
            <a:r>
              <a:rPr lang="fr-FR" dirty="0" err="1" smtClean="0"/>
              <a:t>FormControl</a:t>
            </a:r>
            <a:r>
              <a:rPr lang="fr-FR" dirty="0" smtClean="0"/>
              <a:t> associé au champ </a:t>
            </a:r>
            <a:r>
              <a:rPr lang="fr-FR" dirty="0" err="1" smtClean="0"/>
              <a:t>prenom</a:t>
            </a:r>
            <a:r>
              <a:rPr lang="fr-FR" dirty="0" smtClean="0"/>
              <a:t>.</a:t>
            </a:r>
          </a:p>
          <a:p>
            <a:r>
              <a:rPr lang="fr-FR" b="1" dirty="0" smtClean="0"/>
              <a:t>?. (opérateur optionnel) : </a:t>
            </a:r>
            <a:r>
              <a:rPr lang="fr-FR" dirty="0" smtClean="0"/>
              <a:t>Permet de vérifier si l’objet existe avant d'accéder à ses propriétés pour éviter des erreurs. Si userForm.get('</a:t>
            </a:r>
            <a:r>
              <a:rPr lang="fr-FR" dirty="0" err="1" smtClean="0"/>
              <a:t>prenom</a:t>
            </a:r>
            <a:r>
              <a:rPr lang="fr-FR" dirty="0" smtClean="0"/>
              <a:t>') est </a:t>
            </a:r>
            <a:r>
              <a:rPr lang="fr-FR" dirty="0" err="1" smtClean="0"/>
              <a:t>null</a:t>
            </a:r>
            <a:r>
              <a:rPr lang="fr-FR" dirty="0" smtClean="0"/>
              <a:t>, l'expression retourne </a:t>
            </a:r>
            <a:r>
              <a:rPr lang="fr-FR" dirty="0" err="1" smtClean="0"/>
              <a:t>undefined</a:t>
            </a:r>
            <a:r>
              <a:rPr lang="fr-FR" dirty="0" smtClean="0"/>
              <a:t> sans lever d'erreur.</a:t>
            </a:r>
          </a:p>
          <a:p>
            <a:r>
              <a:rPr lang="fr-FR" b="1" dirty="0" err="1" smtClean="0"/>
              <a:t>invalid</a:t>
            </a:r>
            <a:r>
              <a:rPr lang="fr-FR" b="1" dirty="0" smtClean="0"/>
              <a:t> :</a:t>
            </a:r>
            <a:r>
              <a:rPr lang="fr-FR" dirty="0" smtClean="0"/>
              <a:t>Renvoie </a:t>
            </a:r>
            <a:r>
              <a:rPr lang="fr-FR" dirty="0" err="1" smtClean="0"/>
              <a:t>true</a:t>
            </a:r>
            <a:r>
              <a:rPr lang="fr-FR" dirty="0" smtClean="0"/>
              <a:t> si le champ </a:t>
            </a:r>
            <a:r>
              <a:rPr lang="fr-FR" dirty="0" err="1" smtClean="0"/>
              <a:t>prenom</a:t>
            </a:r>
            <a:r>
              <a:rPr lang="fr-FR" dirty="0" smtClean="0"/>
              <a:t> est invalide (au moins une règle de validation échoue).</a:t>
            </a:r>
          </a:p>
          <a:p>
            <a:pPr>
              <a:buNone/>
            </a:pP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28703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369C094-F441-42E0-3307-98EB1478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Formulaire </a:t>
            </a:r>
            <a:r>
              <a:rPr lang="fr-FR" dirty="0" err="1" smtClean="0"/>
              <a:t>reactif</a:t>
            </a:r>
            <a:r>
              <a:rPr lang="fr-FR" dirty="0" smtClean="0"/>
              <a:t> en </a:t>
            </a:r>
            <a:r>
              <a:rPr lang="fr-FR" dirty="0" err="1" smtClean="0"/>
              <a:t>detail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8D58235-D1FD-07E4-EAB5-00C150C40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 err="1" smtClean="0"/>
              <a:t>touched</a:t>
            </a:r>
            <a:r>
              <a:rPr lang="fr-FR" b="1" dirty="0" smtClean="0"/>
              <a:t> :</a:t>
            </a:r>
            <a:r>
              <a:rPr lang="fr-FR" dirty="0" smtClean="0"/>
              <a:t>Renvoie </a:t>
            </a:r>
            <a:r>
              <a:rPr lang="fr-FR" dirty="0" err="1" smtClean="0"/>
              <a:t>true</a:t>
            </a:r>
            <a:r>
              <a:rPr lang="fr-FR" dirty="0" smtClean="0"/>
              <a:t> si l’utilisateur a cliqué ou interagi avec le champ, même si aucune modification n’a été apportée.</a:t>
            </a:r>
          </a:p>
          <a:p>
            <a:r>
              <a:rPr lang="fr-FR" b="1" dirty="0" smtClean="0"/>
              <a:t>Combinaison :</a:t>
            </a:r>
            <a:endParaRPr lang="fr-FR" dirty="0" smtClean="0"/>
          </a:p>
          <a:p>
            <a:pPr lvl="1"/>
            <a:r>
              <a:rPr lang="fr-FR" dirty="0" err="1" smtClean="0"/>
              <a:t>invalid</a:t>
            </a:r>
            <a:r>
              <a:rPr lang="fr-FR" dirty="0" smtClean="0"/>
              <a:t> &amp;&amp; </a:t>
            </a:r>
            <a:r>
              <a:rPr lang="fr-FR" dirty="0" err="1" smtClean="0"/>
              <a:t>touched</a:t>
            </a:r>
            <a:r>
              <a:rPr lang="fr-FR" dirty="0" smtClean="0"/>
              <a:t> : Cette expression vérifie si :</a:t>
            </a:r>
          </a:p>
          <a:p>
            <a:pPr lvl="2"/>
            <a:r>
              <a:rPr lang="fr-FR" dirty="0" smtClean="0"/>
              <a:t>Le champ </a:t>
            </a:r>
            <a:r>
              <a:rPr lang="fr-FR" dirty="0" err="1" smtClean="0"/>
              <a:t>prenom</a:t>
            </a:r>
            <a:r>
              <a:rPr lang="fr-FR" dirty="0" smtClean="0"/>
              <a:t> est invalide.</a:t>
            </a:r>
          </a:p>
          <a:p>
            <a:pPr lvl="2"/>
            <a:r>
              <a:rPr lang="fr-FR" dirty="0" smtClean="0"/>
              <a:t>L'utilisateur a interagi avec le champ (c'est-à-dire qu'il est "touché").</a:t>
            </a:r>
          </a:p>
          <a:p>
            <a:r>
              <a:rPr lang="fr-FR" dirty="0" smtClean="0"/>
              <a:t>Cela permet d’afficher un message d’erreur </a:t>
            </a:r>
            <a:r>
              <a:rPr lang="fr-FR" b="1" dirty="0" smtClean="0"/>
              <a:t>uniquement après une interaction utilisateur</a:t>
            </a:r>
            <a:r>
              <a:rPr lang="fr-FR" dirty="0" smtClean="0"/>
              <a:t>, pour éviter de montrer des erreurs dès le chargement du formulaire.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28703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Interaction entre composant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/>
              <a:t>Une application </a:t>
            </a:r>
            <a:r>
              <a:rPr lang="fr-FR" b="1" dirty="0" err="1" smtClean="0"/>
              <a:t>Angular</a:t>
            </a:r>
            <a:r>
              <a:rPr lang="fr-FR" b="1" dirty="0" smtClean="0"/>
              <a:t> </a:t>
            </a:r>
            <a:r>
              <a:rPr lang="fr-FR" dirty="0" smtClean="0"/>
              <a:t>est </a:t>
            </a:r>
            <a:r>
              <a:rPr lang="fr-FR" dirty="0" err="1" smtClean="0"/>
              <a:t>composee</a:t>
            </a:r>
            <a:r>
              <a:rPr lang="fr-FR" dirty="0" smtClean="0"/>
              <a:t> de plusieurs composants </a:t>
            </a:r>
          </a:p>
          <a:p>
            <a:r>
              <a:rPr lang="fr-FR" dirty="0" smtClean="0"/>
              <a:t>En utilisant des formulaires et des liens, on peut envoyer des données d’un composant  un autre </a:t>
            </a:r>
          </a:p>
          <a:p>
            <a:r>
              <a:rPr lang="fr-FR" dirty="0" smtClean="0"/>
              <a:t>Des décorateurs sont disponibles pour l’interaction entre composants </a:t>
            </a:r>
          </a:p>
          <a:p>
            <a:pPr lvl="1"/>
            <a:r>
              <a:rPr lang="fr-FR" dirty="0" smtClean="0"/>
              <a:t>@Input() : permet a un composant  fils de récupérer les données de son composant parent</a:t>
            </a:r>
          </a:p>
          <a:p>
            <a:pPr lvl="1"/>
            <a:r>
              <a:rPr lang="fr-FR" dirty="0" smtClean="0"/>
              <a:t>@Output : permet à un composant parent de récupérer des données de son composant  enfant</a:t>
            </a:r>
          </a:p>
          <a:p>
            <a:pPr lvl="1"/>
            <a:r>
              <a:rPr lang="fr-FR" dirty="0" smtClean="0"/>
              <a:t>@</a:t>
            </a:r>
            <a:r>
              <a:rPr lang="fr-FR" dirty="0" err="1" smtClean="0"/>
              <a:t>ViewChild</a:t>
            </a:r>
            <a:r>
              <a:rPr lang="fr-FR" dirty="0" smtClean="0"/>
              <a:t>: permet à un composant parent de récupérer des données de son composant  enfant </a:t>
            </a:r>
          </a:p>
          <a:p>
            <a:pPr lvl="1"/>
            <a:r>
              <a:rPr lang="fr-FR" dirty="0" smtClean="0"/>
              <a:t>@</a:t>
            </a:r>
            <a:r>
              <a:rPr lang="fr-FR" dirty="0" err="1" smtClean="0"/>
              <a:t>ViewChildren</a:t>
            </a:r>
            <a:r>
              <a:rPr lang="fr-FR" dirty="0" smtClean="0"/>
              <a:t>: permet à un composant parent de récupérer des données de ses composants enfant </a:t>
            </a:r>
            <a:br>
              <a:rPr lang="fr-FR" dirty="0" smtClean="0"/>
            </a:b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 </a:t>
            </a:r>
            <a:br>
              <a:rPr lang="fr-FR" dirty="0" smtClean="0"/>
            </a:b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Interaction entre composant</a:t>
            </a:r>
            <a:endParaRPr lang="fr-F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38571" y="1541862"/>
            <a:ext cx="9997998" cy="3997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Interaction entre composant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Envoi des données à un composant enfant</a:t>
            </a:r>
          </a:p>
          <a:p>
            <a:pPr marL="685800" lvl="3">
              <a:spcBef>
                <a:spcPts val="1000"/>
              </a:spcBef>
            </a:pPr>
            <a:r>
              <a:rPr lang="fr-FR" sz="1800" dirty="0" smtClean="0"/>
              <a:t>Le décorateur </a:t>
            </a:r>
            <a:r>
              <a:rPr lang="fr-FR" sz="1800" b="1" i="1" dirty="0" smtClean="0"/>
              <a:t>@Input() </a:t>
            </a:r>
            <a:r>
              <a:rPr lang="fr-FR" sz="1800" dirty="0" smtClean="0"/>
              <a:t>dans un composant enfant ou une directive signifie que la propriété peut recevoir une valeur de son composant parent. </a:t>
            </a:r>
          </a:p>
          <a:p>
            <a:endParaRPr lang="fr-FR" dirty="0" smtClean="0"/>
          </a:p>
          <a:p>
            <a:r>
              <a:rPr lang="fr-FR" dirty="0" smtClean="0"/>
              <a:t>Envoi des données à un composant parent</a:t>
            </a:r>
          </a:p>
          <a:p>
            <a:pPr marL="685800" lvl="3">
              <a:spcBef>
                <a:spcPts val="1000"/>
              </a:spcBef>
            </a:pPr>
            <a:r>
              <a:rPr lang="fr-FR" sz="1800" dirty="0" smtClean="0"/>
              <a:t>Le décorateur </a:t>
            </a:r>
            <a:r>
              <a:rPr lang="fr-FR" sz="1800" b="1" dirty="0" smtClean="0"/>
              <a:t>@Output() </a:t>
            </a:r>
            <a:r>
              <a:rPr lang="fr-FR" sz="1800" dirty="0" smtClean="0"/>
              <a:t>dans un composant ou une directive enfant permet aux données de circuler de l'enfant vers le parent.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Interaction entre composant</a:t>
            </a:r>
            <a:endParaRPr lang="fr-F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4353" y="1441938"/>
            <a:ext cx="9917723" cy="4448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369C094-F441-42E0-3307-98EB1478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Exercice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8D58235-D1FD-07E4-EAB5-00C150C40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dirty="0" smtClean="0">
                <a:solidFill>
                  <a:srgbClr val="573EEF"/>
                </a:solidFill>
                <a:latin typeface="Arial"/>
                <a:cs typeface="Arial"/>
              </a:rPr>
              <a:t>En mars 2020, le </a:t>
            </a:r>
            <a:r>
              <a:rPr lang="fr-FR" sz="1800" dirty="0" err="1" smtClean="0">
                <a:solidFill>
                  <a:srgbClr val="573EEF"/>
                </a:solidFill>
                <a:latin typeface="Arial"/>
                <a:cs typeface="Arial"/>
              </a:rPr>
              <a:t>covid</a:t>
            </a:r>
            <a:r>
              <a:rPr lang="fr-FR" sz="1800" dirty="0" smtClean="0">
                <a:solidFill>
                  <a:srgbClr val="573EEF"/>
                </a:solidFill>
                <a:latin typeface="Arial"/>
                <a:cs typeface="Arial"/>
              </a:rPr>
              <a:t> se répand sur le territoire français. Face à cette menace, le gouvernement vous demande de mettre en place cette plateforme pour informer la population.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28703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369C094-F441-42E0-3307-98EB1478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Exercice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8D58235-D1FD-07E4-EAB5-00C150C40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dirty="0" smtClean="0">
                <a:solidFill>
                  <a:srgbClr val="573EEF"/>
                </a:solidFill>
                <a:latin typeface="Arial"/>
                <a:cs typeface="Arial"/>
              </a:rPr>
              <a:t>En mars 2020, le </a:t>
            </a:r>
            <a:r>
              <a:rPr lang="fr-FR" sz="1800" dirty="0" err="1" smtClean="0">
                <a:solidFill>
                  <a:srgbClr val="573EEF"/>
                </a:solidFill>
                <a:latin typeface="Arial"/>
                <a:cs typeface="Arial"/>
              </a:rPr>
              <a:t>covid</a:t>
            </a:r>
            <a:r>
              <a:rPr lang="fr-FR" sz="1800" dirty="0" smtClean="0">
                <a:solidFill>
                  <a:srgbClr val="573EEF"/>
                </a:solidFill>
                <a:latin typeface="Arial"/>
                <a:cs typeface="Arial"/>
              </a:rPr>
              <a:t> se répand sur le territoire français. Face à cette menace, le gouvernement vous demande de mettre en place cette plateforme pour informer la population.</a:t>
            </a:r>
            <a:endParaRPr lang="fr-FR" dirty="0"/>
          </a:p>
          <a:p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9215" y="1461477"/>
            <a:ext cx="10440254" cy="467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28703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programmation </a:t>
            </a:r>
            <a:r>
              <a:rPr lang="fr-FR" dirty="0" err="1" smtClean="0"/>
              <a:t>reactive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Nouvelle manière d’appréhender la programmation asynchrone</a:t>
            </a:r>
          </a:p>
          <a:p>
            <a:r>
              <a:rPr lang="fr-FR" dirty="0" smtClean="0"/>
              <a:t>Façon différente de concevoir une application</a:t>
            </a:r>
          </a:p>
          <a:p>
            <a:r>
              <a:rPr lang="fr-FR" dirty="0" smtClean="0"/>
              <a:t>L’idée est de considérer les interactions qui se déroulent dans l’application comme des évènements sur lesquels on peut effectuer des opérations : regroupement, filtrage, combinaison, …</a:t>
            </a:r>
          </a:p>
          <a:p>
            <a:r>
              <a:rPr lang="fr-FR" dirty="0" smtClean="0"/>
              <a:t>Ainsi les évènements comme les click de souris deviennent des flux d’évènements asynchrones auxquels on peut s’abonner pour ensuite pouvoir y réagir</a:t>
            </a:r>
          </a:p>
          <a:p>
            <a:r>
              <a:rPr lang="fr-FR" dirty="0" smtClean="0"/>
              <a:t>On peut créer des flux à partir de tout et n’importe quoi et pas seulement un clic</a:t>
            </a:r>
            <a:endParaRPr lang="fr-F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programmation </a:t>
            </a:r>
            <a:r>
              <a:rPr lang="fr-FR" dirty="0" err="1" smtClean="0"/>
              <a:t>reactive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écouteurs d’évènements sont nommés des observateur (observer)</a:t>
            </a:r>
          </a:p>
          <a:p>
            <a:r>
              <a:rPr lang="fr-FR" dirty="0" smtClean="0"/>
              <a:t>Le flux lui-même et le sujet observé on parle d’observable</a:t>
            </a:r>
          </a:p>
          <a:p>
            <a:r>
              <a:rPr lang="fr-FR" dirty="0" smtClean="0"/>
              <a:t>Lorsqu’on s’abonne à un flux on dit qu’on s’inscrit ou que l’on s’abonne à ce flux</a:t>
            </a:r>
          </a:p>
          <a:p>
            <a:r>
              <a:rPr lang="fr-FR" dirty="0" smtClean="0"/>
              <a:t>Qu’est ce qu’un flux : la succession des clics par exemple</a:t>
            </a:r>
          </a:p>
          <a:p>
            <a:r>
              <a:rPr lang="fr-FR" dirty="0" smtClean="0"/>
              <a:t>On peut affecter d’opérations à ce flux : Exemple détecter les doubles clics de l’utilisateur</a:t>
            </a:r>
          </a:p>
          <a:p>
            <a:r>
              <a:rPr lang="fr-FR" dirty="0" smtClean="0"/>
              <a:t>Les flux peuvent émettre trois types de réponse différentes</a:t>
            </a:r>
            <a:endParaRPr lang="fr-F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programmation </a:t>
            </a:r>
            <a:r>
              <a:rPr lang="fr-FR" dirty="0" err="1" smtClean="0"/>
              <a:t>reactive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Pour chaque type de réponse , on peut définir une fonction à exécuter</a:t>
            </a:r>
          </a:p>
          <a:p>
            <a:r>
              <a:rPr lang="fr-FR" dirty="0" smtClean="0"/>
              <a:t>Premièrement , une fonction peut traiter les différentes valeurs de la réponse : nombre, tableau, …</a:t>
            </a:r>
          </a:p>
          <a:p>
            <a:r>
              <a:rPr lang="fr-FR" dirty="0" smtClean="0"/>
              <a:t>Ensuite une fonction pour traiter les cas d’erreur</a:t>
            </a:r>
          </a:p>
          <a:p>
            <a:r>
              <a:rPr lang="fr-FR" dirty="0" smtClean="0"/>
              <a:t>Et enfin une fonction pour traiter le signal de fin : flux terminé et n’émettra plus d’</a:t>
            </a:r>
            <a:r>
              <a:rPr lang="fr-FR" dirty="0" err="1" smtClean="0"/>
              <a:t>évts</a:t>
            </a:r>
            <a:endParaRPr lang="fr-F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programmation </a:t>
            </a:r>
            <a:r>
              <a:rPr lang="fr-FR" dirty="0" err="1" smtClean="0"/>
              <a:t>reactive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Pour le moment tout ce qu’on vient de voir semble théorique</a:t>
            </a:r>
          </a:p>
          <a:p>
            <a:r>
              <a:rPr lang="fr-FR" dirty="0" smtClean="0"/>
              <a:t>Pour faciliter l’implémentation de la programmation réactive, on utilise souvent des librairies spécifiques</a:t>
            </a:r>
          </a:p>
          <a:p>
            <a:r>
              <a:rPr lang="fr-FR" dirty="0" smtClean="0"/>
              <a:t>La librairie la plus populaire pour la programmation réactive est </a:t>
            </a:r>
            <a:r>
              <a:rPr lang="fr-FR" dirty="0" err="1" smtClean="0"/>
              <a:t>RxJS</a:t>
            </a:r>
            <a:r>
              <a:rPr lang="fr-FR" dirty="0" smtClean="0"/>
              <a:t> et est choisie par </a:t>
            </a:r>
            <a:r>
              <a:rPr lang="fr-FR" dirty="0" err="1" smtClean="0"/>
              <a:t>angular</a:t>
            </a:r>
            <a:r>
              <a:rPr lang="fr-FR" dirty="0" smtClean="0"/>
              <a:t> : </a:t>
            </a:r>
            <a:r>
              <a:rPr lang="fr-FR" dirty="0" smtClean="0">
                <a:hlinkClick r:id="rId2"/>
              </a:rPr>
              <a:t>https://rxjs-dev.firebaseapp.com/</a:t>
            </a:r>
            <a:r>
              <a:rPr lang="fr-FR" dirty="0" smtClean="0"/>
              <a:t> , </a:t>
            </a:r>
            <a:r>
              <a:rPr lang="fr-FR" dirty="0" smtClean="0">
                <a:hlinkClick r:id="rId3"/>
              </a:rPr>
              <a:t>https://rxjs-dev.firebaseapp.com/guide/overview</a:t>
            </a:r>
            <a:r>
              <a:rPr lang="fr-FR" dirty="0" smtClean="0"/>
              <a:t> </a:t>
            </a:r>
          </a:p>
          <a:p>
            <a:r>
              <a:rPr lang="fr-FR" dirty="0" smtClean="0"/>
              <a:t>Il existe d’autres librairies pour la programmation réactive comme </a:t>
            </a:r>
            <a:r>
              <a:rPr lang="fr-FR" dirty="0" err="1" smtClean="0"/>
              <a:t>Icons</a:t>
            </a:r>
            <a:r>
              <a:rPr lang="fr-FR" dirty="0" smtClean="0"/>
              <a:t> </a:t>
            </a:r>
            <a:r>
              <a:rPr lang="fr-FR" dirty="0" err="1" smtClean="0"/>
              <a:t>js</a:t>
            </a:r>
            <a:endParaRPr lang="fr-F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programmation </a:t>
            </a:r>
            <a:r>
              <a:rPr lang="fr-FR" dirty="0" err="1" smtClean="0"/>
              <a:t>reactive</a:t>
            </a:r>
            <a:r>
              <a:rPr lang="fr-FR" dirty="0" smtClean="0"/>
              <a:t> : observables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Dans </a:t>
            </a:r>
            <a:r>
              <a:rPr lang="fr-FR" dirty="0" err="1" smtClean="0"/>
              <a:t>RxJS</a:t>
            </a:r>
            <a:r>
              <a:rPr lang="fr-FR" dirty="0" smtClean="0"/>
              <a:t>, un flux d’évènement est représenté par un objet appelé un </a:t>
            </a:r>
            <a:r>
              <a:rPr lang="fr-FR" b="1" dirty="0" smtClean="0"/>
              <a:t>Observable </a:t>
            </a:r>
          </a:p>
          <a:p>
            <a:r>
              <a:rPr lang="fr-FR" b="1" dirty="0" smtClean="0"/>
              <a:t>Les </a:t>
            </a:r>
            <a:r>
              <a:rPr lang="fr-FR" b="1" dirty="0" err="1" smtClean="0"/>
              <a:t>Observales</a:t>
            </a:r>
            <a:r>
              <a:rPr lang="fr-FR" dirty="0" smtClean="0"/>
              <a:t> sont très similaires aux tableaux comme ils contiennent une collection de valeurs</a:t>
            </a:r>
          </a:p>
          <a:p>
            <a:r>
              <a:rPr lang="fr-FR" b="1" dirty="0" smtClean="0"/>
              <a:t>Un Observable </a:t>
            </a:r>
            <a:r>
              <a:rPr lang="fr-FR" dirty="0" smtClean="0"/>
              <a:t>ajoute la notion de valeur reportée dans le temps</a:t>
            </a:r>
          </a:p>
          <a:p>
            <a:r>
              <a:rPr lang="fr-FR" b="1" dirty="0" smtClean="0"/>
              <a:t>Dans un tableau,</a:t>
            </a:r>
            <a:r>
              <a:rPr lang="fr-FR" dirty="0" smtClean="0"/>
              <a:t> </a:t>
            </a:r>
            <a:r>
              <a:rPr lang="fr-FR" dirty="0" err="1" smtClean="0"/>
              <a:t>ltoutes</a:t>
            </a:r>
            <a:r>
              <a:rPr lang="fr-FR" dirty="0" smtClean="0"/>
              <a:t> es valeurs sont disponibles immédiatement alors que dans un </a:t>
            </a:r>
            <a:r>
              <a:rPr lang="fr-FR" b="1" dirty="0" smtClean="0"/>
              <a:t>Observable</a:t>
            </a:r>
            <a:r>
              <a:rPr lang="fr-FR" dirty="0" smtClean="0"/>
              <a:t> les valeurs viendront au fur et à mesure plus tard dans le temps</a:t>
            </a:r>
          </a:p>
          <a:p>
            <a:r>
              <a:rPr lang="fr-FR" dirty="0" smtClean="0"/>
              <a:t>On peut traiter un Observable avec des opérateurs similaires à ceux des tableaux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programmation </a:t>
            </a:r>
            <a:r>
              <a:rPr lang="fr-FR" dirty="0" err="1" smtClean="0"/>
              <a:t>reactive</a:t>
            </a:r>
            <a:r>
              <a:rPr lang="fr-FR" dirty="0" smtClean="0"/>
              <a:t> : observables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b="1" dirty="0" err="1" smtClean="0"/>
              <a:t>map</a:t>
            </a:r>
            <a:r>
              <a:rPr lang="fr-FR" dirty="0" smtClean="0"/>
              <a:t> : cette fonction applique la fonction passée en paramètre sur chaque évènement et retourne le résultat : </a:t>
            </a:r>
            <a:r>
              <a:rPr lang="fr-FR" dirty="0" err="1" smtClean="0"/>
              <a:t>map</a:t>
            </a:r>
            <a:r>
              <a:rPr lang="fr-FR" dirty="0" smtClean="0"/>
              <a:t>(x  =&gt;  10*x)</a:t>
            </a:r>
          </a:p>
          <a:p>
            <a:r>
              <a:rPr lang="fr-FR" b="1" dirty="0" err="1" smtClean="0"/>
              <a:t>filter</a:t>
            </a:r>
            <a:r>
              <a:rPr lang="fr-FR" b="1" dirty="0" smtClean="0"/>
              <a:t> : </a:t>
            </a:r>
            <a:r>
              <a:rPr lang="fr-FR" dirty="0" smtClean="0"/>
              <a:t>cette fonction permet de filtrer seulement les évènements qui répondent positivement aux prédicats passées en paramètre : </a:t>
            </a:r>
            <a:r>
              <a:rPr lang="fr-FR" dirty="0" err="1" smtClean="0"/>
              <a:t>filter</a:t>
            </a:r>
            <a:r>
              <a:rPr lang="fr-FR" dirty="0" smtClean="0"/>
              <a:t>(x  = &gt;  x&gt;10)</a:t>
            </a:r>
          </a:p>
          <a:p>
            <a:r>
              <a:rPr lang="fr-FR" b="1" dirty="0" err="1" smtClean="0"/>
              <a:t>merge</a:t>
            </a:r>
            <a:r>
              <a:rPr lang="fr-FR" b="1" dirty="0" smtClean="0"/>
              <a:t> :   </a:t>
            </a:r>
            <a:r>
              <a:rPr lang="fr-FR" dirty="0" smtClean="0"/>
              <a:t>cette fonction permet de fusionner deux flux</a:t>
            </a:r>
          </a:p>
          <a:p>
            <a:r>
              <a:rPr lang="fr-FR" b="1" dirty="0" err="1" smtClean="0"/>
              <a:t>suscribe</a:t>
            </a:r>
            <a:r>
              <a:rPr lang="fr-FR" dirty="0" smtClean="0"/>
              <a:t> :  elle applique une fonction passée en paramètre à chaque évènement reçu dans le flux. C’est la fonction qui sera utilisée le plus souvent. Cette méthode accepte une deuxième fonction consacré à la gestion d’erreur</a:t>
            </a:r>
          </a:p>
          <a:p>
            <a:r>
              <a:rPr lang="fr-FR" dirty="0" smtClean="0"/>
              <a:t>Les constantes  en </a:t>
            </a:r>
            <a:r>
              <a:rPr lang="fr-FR" dirty="0" err="1" smtClean="0"/>
              <a:t>rxjs</a:t>
            </a:r>
            <a:r>
              <a:rPr lang="fr-FR" dirty="0" smtClean="0"/>
              <a:t> se termine par $ : </a:t>
            </a:r>
            <a:r>
              <a:rPr lang="fr-FR" dirty="0" err="1" smtClean="0"/>
              <a:t>this.products</a:t>
            </a:r>
            <a:r>
              <a:rPr lang="fr-FR" dirty="0" smtClean="0"/>
              <a:t>$ = </a:t>
            </a:r>
            <a:r>
              <a:rPr lang="fr-FR" dirty="0" err="1" smtClean="0"/>
              <a:t>this.http.get</a:t>
            </a:r>
            <a:r>
              <a:rPr lang="fr-FR" dirty="0" smtClean="0"/>
              <a:t>&lt;Product[]&gt;('api/</a:t>
            </a:r>
            <a:r>
              <a:rPr lang="fr-FR" dirty="0" err="1" smtClean="0"/>
              <a:t>products</a:t>
            </a:r>
            <a:r>
              <a:rPr lang="fr-FR" dirty="0" smtClean="0"/>
              <a:t>');</a:t>
            </a:r>
          </a:p>
          <a:p>
            <a:r>
              <a:rPr lang="fr-FR" dirty="0" smtClean="0"/>
              <a:t>il indique </a:t>
            </a:r>
            <a:r>
              <a:rPr lang="fr-FR" dirty="0" err="1" smtClean="0"/>
              <a:t>q’il</a:t>
            </a:r>
            <a:r>
              <a:rPr lang="fr-FR" dirty="0" smtClean="0"/>
              <a:t> s'agit d'un </a:t>
            </a:r>
            <a:r>
              <a:rPr lang="fr-FR" b="1" dirty="0" smtClean="0"/>
              <a:t>Observable</a:t>
            </a:r>
            <a:r>
              <a:rPr lang="fr-FR" dirty="0" smtClean="0"/>
              <a:t> ou d'un </a:t>
            </a:r>
            <a:r>
              <a:rPr lang="fr-FR" b="1" dirty="0" err="1" smtClean="0"/>
              <a:t>Subject</a:t>
            </a:r>
            <a:r>
              <a:rPr lang="fr-FR" dirty="0" smtClean="0"/>
              <a:t>, qui doit être utilisé avec des méthodes spécifiques comme </a:t>
            </a:r>
            <a:r>
              <a:rPr lang="fr-FR" dirty="0" err="1" smtClean="0"/>
              <a:t>subscribe</a:t>
            </a:r>
            <a:r>
              <a:rPr lang="fr-FR" dirty="0" smtClean="0"/>
              <a:t>(), pipe(), et </a:t>
            </a:r>
            <a:r>
              <a:rPr lang="fr-FR" dirty="0" err="1" smtClean="0"/>
              <a:t>operators</a:t>
            </a:r>
            <a:r>
              <a:rPr lang="fr-FR" dirty="0" smtClean="0"/>
              <a:t>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programmation </a:t>
            </a:r>
            <a:r>
              <a:rPr lang="fr-FR" dirty="0" err="1" smtClean="0"/>
              <a:t>reactive</a:t>
            </a:r>
            <a:r>
              <a:rPr lang="fr-FR" dirty="0" smtClean="0"/>
              <a:t> : observables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7904" y="1444752"/>
            <a:ext cx="9893808" cy="4327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alerie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TF10001119</Template>
  <TotalTime>1419</TotalTime>
  <Words>1287</Words>
  <Application>Microsoft Office PowerPoint</Application>
  <PresentationFormat>Personnalisé</PresentationFormat>
  <Paragraphs>125</Paragraphs>
  <Slides>28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29" baseType="lpstr">
      <vt:lpstr>Galerie</vt:lpstr>
      <vt:lpstr>Formation ANGULAR 2004-2025</vt:lpstr>
      <vt:lpstr>Exercice</vt:lpstr>
      <vt:lpstr>Exercice</vt:lpstr>
      <vt:lpstr>Exercice</vt:lpstr>
      <vt:lpstr>Exercice</vt:lpstr>
      <vt:lpstr>Exercice</vt:lpstr>
      <vt:lpstr>Exercice</vt:lpstr>
      <vt:lpstr>Exercice</vt:lpstr>
      <vt:lpstr>Exercice</vt:lpstr>
      <vt:lpstr>Formulaire reactif en detail</vt:lpstr>
      <vt:lpstr>Formulaire reactif en detail</vt:lpstr>
      <vt:lpstr>Formulaire reactif en detail : validation des champs</vt:lpstr>
      <vt:lpstr>Formulaire reactif en detail</vt:lpstr>
      <vt:lpstr>Formulaire reactif en detail</vt:lpstr>
      <vt:lpstr>Formulaire reactif en detail</vt:lpstr>
      <vt:lpstr>Interaction entre composant</vt:lpstr>
      <vt:lpstr>Interaction entre composant</vt:lpstr>
      <vt:lpstr>Interaction entre composant</vt:lpstr>
      <vt:lpstr>Interaction entre composant</vt:lpstr>
      <vt:lpstr>Exercice</vt:lpstr>
      <vt:lpstr>Exercice</vt:lpstr>
      <vt:lpstr>La programmation reactive</vt:lpstr>
      <vt:lpstr>La programmation reactive</vt:lpstr>
      <vt:lpstr>La programmation reactive</vt:lpstr>
      <vt:lpstr>La programmation reactive</vt:lpstr>
      <vt:lpstr>La programmation reactive : observables</vt:lpstr>
      <vt:lpstr>La programmation reactive : observables</vt:lpstr>
      <vt:lpstr>La programmation reactive : observables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ANGULAR 2004-2025</dc:title>
  <dc:creator>lelo nyaka</dc:creator>
  <cp:lastModifiedBy>lelo nyaka</cp:lastModifiedBy>
  <cp:revision>1028</cp:revision>
  <dcterms:created xsi:type="dcterms:W3CDTF">2024-10-06T14:51:35Z</dcterms:created>
  <dcterms:modified xsi:type="dcterms:W3CDTF">2025-03-04T13:00:38Z</dcterms:modified>
</cp:coreProperties>
</file>